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58" r:id="rId25"/>
    <p:sldId id="25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1972" autoAdjust="0"/>
  </p:normalViewPr>
  <p:slideViewPr>
    <p:cSldViewPr>
      <p:cViewPr varScale="1">
        <p:scale>
          <a:sx n="100" d="100"/>
          <a:sy n="100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E49CB-15C9-4475-8645-A4FDFEDC04F8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059C6-6C85-42BB-9D8C-BE9A7A581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714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9F368-2CE4-46D6-937F-03780A72D3B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728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271463" eaLnBrk="1" hangingPunct="1">
              <a:spcBef>
                <a:spcPts val="600"/>
              </a:spcBef>
              <a:buFont typeface="Wingdings 3" pitchFamily="18" charset="2"/>
              <a:buNone/>
              <a:defRPr/>
            </a:pPr>
            <a:r>
              <a:rPr lang="uk-UA" sz="1200" b="1" dirty="0" smtClean="0">
                <a:cs typeface="Times New Roman" pitchFamily="18" charset="0"/>
              </a:rPr>
              <a:t>ДОВЕДЕННЯ</a:t>
            </a:r>
            <a:r>
              <a:rPr lang="en-US" sz="1200" b="1" dirty="0" smtClean="0">
                <a:cs typeface="Times New Roman" pitchFamily="18" charset="0"/>
              </a:rPr>
              <a:t> </a:t>
            </a:r>
            <a:r>
              <a:rPr lang="ru-RU" sz="1200" b="1" dirty="0" err="1" smtClean="0">
                <a:cs typeface="Times New Roman" pitchFamily="18" charset="0"/>
              </a:rPr>
              <a:t>Теореми</a:t>
            </a:r>
            <a:r>
              <a:rPr lang="ru-RU" sz="1200" b="1" baseline="0" dirty="0" smtClean="0">
                <a:cs typeface="Times New Roman" pitchFamily="18" charset="0"/>
              </a:rPr>
              <a:t> 5.3</a:t>
            </a:r>
            <a:r>
              <a:rPr lang="uk-UA" sz="1200" dirty="0" smtClean="0">
                <a:cs typeface="Times New Roman" pitchFamily="18" charset="0"/>
              </a:rPr>
              <a:t>. Оскільки 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baseline="30000" dirty="0" smtClean="0">
                <a:cs typeface="Times New Roman" pitchFamily="18" charset="0"/>
              </a:rPr>
              <a:t>0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= </a:t>
            </a:r>
            <a:r>
              <a:rPr lang="uk-UA" sz="1200" i="1" dirty="0" smtClean="0">
                <a:cs typeface="Times New Roman" pitchFamily="18" charset="0"/>
              </a:rPr>
              <a:t>P</a:t>
            </a:r>
            <a:r>
              <a:rPr lang="uk-UA" sz="1200" i="1" baseline="-25000" dirty="0" smtClean="0">
                <a:cs typeface="Times New Roman" pitchFamily="18" charset="0"/>
              </a:rPr>
              <a:t>n  </a:t>
            </a:r>
            <a:r>
              <a:rPr lang="uk-UA" sz="1200" dirty="0" smtClean="0">
                <a:cs typeface="Times New Roman" pitchFamily="18" charset="0"/>
              </a:rPr>
              <a:t>задовольняє рівнянню 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baseline="30000" dirty="0" smtClean="0">
                <a:cs typeface="Times New Roman" pitchFamily="18" charset="0"/>
              </a:rPr>
              <a:t>0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=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baseline="30000" dirty="0" smtClean="0">
                <a:cs typeface="Times New Roman" pitchFamily="18" charset="0"/>
              </a:rPr>
              <a:t>0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050" i="1" baseline="-25000" dirty="0" smtClean="0">
                <a:cs typeface="Times New Roman" pitchFamily="18" charset="0"/>
              </a:rPr>
              <a:t> </a:t>
            </a:r>
            <a:r>
              <a:rPr lang="uk-UA" sz="1200" i="1" baseline="-25000" dirty="0" smtClean="0">
                <a:cs typeface="Times New Roman" pitchFamily="18" charset="0"/>
              </a:rPr>
              <a:t>-</a:t>
            </a:r>
            <a:r>
              <a:rPr lang="uk-UA" sz="1050" i="1" baseline="-25000" dirty="0" smtClean="0">
                <a:cs typeface="Times New Roman" pitchFamily="18" charset="0"/>
              </a:rPr>
              <a:t> 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dirty="0" smtClean="0">
                <a:cs typeface="Times New Roman" pitchFamily="18" charset="0"/>
              </a:rPr>
              <a:t>+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baseline="30000" dirty="0" smtClean="0">
                <a:cs typeface="Times New Roman" pitchFamily="18" charset="0"/>
              </a:rPr>
              <a:t>0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050" i="1" baseline="-25000" dirty="0" smtClean="0">
                <a:cs typeface="Times New Roman" pitchFamily="18" charset="0"/>
              </a:rPr>
              <a:t> </a:t>
            </a:r>
            <a:r>
              <a:rPr lang="uk-UA" sz="1200" i="1" baseline="-25000" dirty="0" smtClean="0">
                <a:cs typeface="Times New Roman" pitchFamily="18" charset="0"/>
              </a:rPr>
              <a:t>-</a:t>
            </a:r>
            <a:r>
              <a:rPr lang="uk-UA" sz="1050" i="1" baseline="-25000" dirty="0" smtClean="0">
                <a:cs typeface="Times New Roman" pitchFamily="18" charset="0"/>
              </a:rPr>
              <a:t> 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dirty="0" smtClean="0">
                <a:cs typeface="Times New Roman" pitchFamily="18" charset="0"/>
              </a:rPr>
              <a:t>+…+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i="1" baseline="-25000" dirty="0" smtClean="0">
                <a:cs typeface="Times New Roman" pitchFamily="18" charset="0"/>
              </a:rPr>
              <a:t>p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baseline="30000" dirty="0" smtClean="0">
                <a:cs typeface="Times New Roman" pitchFamily="18" charset="0"/>
              </a:rPr>
              <a:t>0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050" i="1" baseline="-25000" dirty="0" smtClean="0">
                <a:cs typeface="Times New Roman" pitchFamily="18" charset="0"/>
              </a:rPr>
              <a:t> </a:t>
            </a:r>
            <a:r>
              <a:rPr lang="uk-UA" sz="1200" i="1" baseline="-25000" dirty="0" smtClean="0">
                <a:cs typeface="Times New Roman" pitchFamily="18" charset="0"/>
              </a:rPr>
              <a:t>- p</a:t>
            </a:r>
            <a:r>
              <a:rPr lang="uk-UA" sz="1200" dirty="0" smtClean="0">
                <a:cs typeface="Times New Roman" pitchFamily="18" charset="0"/>
              </a:rPr>
              <a:t>, </a:t>
            </a:r>
            <a:r>
              <a:rPr lang="ru-RU" sz="1200" dirty="0" smtClean="0">
                <a:cs typeface="Times New Roman" pitchFamily="18" charset="0"/>
              </a:rPr>
              <a:t>то </a:t>
            </a:r>
            <a:r>
              <a:rPr lang="uk-UA" sz="1200" i="1" dirty="0" smtClean="0">
                <a:cs typeface="Times New Roman" pitchFamily="18" charset="0"/>
              </a:rPr>
              <a:t>P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dirty="0" smtClean="0">
                <a:cs typeface="Times New Roman" pitchFamily="18" charset="0"/>
              </a:rPr>
              <a:t>=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i="1" dirty="0" smtClean="0">
                <a:cs typeface="Times New Roman" pitchFamily="18" charset="0"/>
              </a:rPr>
              <a:t>P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050" i="1" baseline="-25000" dirty="0" smtClean="0">
                <a:cs typeface="Times New Roman" pitchFamily="18" charset="0"/>
              </a:rPr>
              <a:t> </a:t>
            </a:r>
            <a:r>
              <a:rPr lang="uk-UA" sz="1200" i="1" baseline="-25000" dirty="0" smtClean="0">
                <a:cs typeface="Times New Roman" pitchFamily="18" charset="0"/>
              </a:rPr>
              <a:t>-</a:t>
            </a:r>
            <a:r>
              <a:rPr lang="uk-UA" sz="1050" i="1" baseline="-25000" dirty="0" smtClean="0">
                <a:cs typeface="Times New Roman" pitchFamily="18" charset="0"/>
              </a:rPr>
              <a:t> 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dirty="0" smtClean="0">
                <a:cs typeface="Times New Roman" pitchFamily="18" charset="0"/>
              </a:rPr>
              <a:t>+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i="1" dirty="0" smtClean="0">
                <a:cs typeface="Times New Roman" pitchFamily="18" charset="0"/>
              </a:rPr>
              <a:t>P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050" i="1" baseline="-25000" dirty="0" smtClean="0">
                <a:cs typeface="Times New Roman" pitchFamily="18" charset="0"/>
              </a:rPr>
              <a:t> </a:t>
            </a:r>
            <a:r>
              <a:rPr lang="uk-UA" sz="1200" i="1" baseline="-25000" dirty="0" smtClean="0">
                <a:cs typeface="Times New Roman" pitchFamily="18" charset="0"/>
              </a:rPr>
              <a:t>-</a:t>
            </a:r>
            <a:r>
              <a:rPr lang="uk-UA" sz="1050" i="1" baseline="-25000" dirty="0" smtClean="0">
                <a:cs typeface="Times New Roman" pitchFamily="18" charset="0"/>
              </a:rPr>
              <a:t> 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dirty="0" smtClean="0">
                <a:cs typeface="Times New Roman" pitchFamily="18" charset="0"/>
              </a:rPr>
              <a:t>+…+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i="1" baseline="-25000" dirty="0" smtClean="0">
                <a:cs typeface="Times New Roman" pitchFamily="18" charset="0"/>
              </a:rPr>
              <a:t>p</a:t>
            </a:r>
            <a:r>
              <a:rPr lang="uk-UA" sz="1200" i="1" dirty="0" smtClean="0">
                <a:cs typeface="Times New Roman" pitchFamily="18" charset="0"/>
              </a:rPr>
              <a:t>P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050" i="1" baseline="-25000" dirty="0" smtClean="0">
                <a:cs typeface="Times New Roman" pitchFamily="18" charset="0"/>
              </a:rPr>
              <a:t> </a:t>
            </a:r>
            <a:r>
              <a:rPr lang="uk-UA" sz="1200" i="1" baseline="-25000" dirty="0" smtClean="0">
                <a:cs typeface="Times New Roman" pitchFamily="18" charset="0"/>
              </a:rPr>
              <a:t>-</a:t>
            </a:r>
            <a:r>
              <a:rPr lang="uk-UA" sz="1050" i="1" baseline="-25000" dirty="0" smtClean="0">
                <a:cs typeface="Times New Roman" pitchFamily="18" charset="0"/>
              </a:rPr>
              <a:t> </a:t>
            </a:r>
            <a:r>
              <a:rPr lang="uk-UA" sz="1200" i="1" baseline="-25000" dirty="0" smtClean="0">
                <a:cs typeface="Times New Roman" pitchFamily="18" charset="0"/>
              </a:rPr>
              <a:t>p</a:t>
            </a:r>
            <a:r>
              <a:rPr lang="uk-UA" sz="1200" dirty="0" smtClean="0">
                <a:cs typeface="Times New Roman" pitchFamily="18" charset="0"/>
              </a:rPr>
              <a:t>.</a:t>
            </a:r>
          </a:p>
          <a:p>
            <a:pPr marL="0" indent="271463" eaLnBrk="1" hangingPunct="1">
              <a:spcBef>
                <a:spcPts val="1200"/>
              </a:spcBef>
              <a:buFont typeface="Wingdings 3" pitchFamily="18" charset="2"/>
              <a:buNone/>
              <a:defRPr/>
            </a:pPr>
            <a:r>
              <a:rPr lang="uk-UA" sz="1200" dirty="0" smtClean="0">
                <a:cs typeface="Times New Roman" pitchFamily="18" charset="0"/>
              </a:rPr>
              <a:t>Оскільки 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= 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 </a:t>
            </a:r>
            <a:r>
              <a:rPr lang="uk-UA" sz="1200" dirty="0" smtClean="0">
                <a:cs typeface="Times New Roman" pitchFamily="18" charset="0"/>
              </a:rPr>
              <a:t>задовольняє рівнянню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uk-UA" sz="1200" i="1" dirty="0" err="1" smtClean="0">
                <a:cs typeface="Times New Roman" pitchFamily="18" charset="0"/>
              </a:rPr>
              <a:t>а</a:t>
            </a:r>
            <a:r>
              <a:rPr lang="uk-UA" sz="1200" i="1" baseline="-25000" dirty="0" err="1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=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с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dirty="0" smtClean="0">
                <a:cs typeface="Times New Roman" pitchFamily="18" charset="0"/>
              </a:rPr>
              <a:t> +…+ </a:t>
            </a:r>
            <a:r>
              <a:rPr lang="uk-UA" sz="1200" i="1" dirty="0" smtClean="0">
                <a:cs typeface="Times New Roman" pitchFamily="18" charset="0"/>
              </a:rPr>
              <a:t>с</a:t>
            </a:r>
            <a:r>
              <a:rPr lang="uk-UA" sz="1200" i="1" baseline="-25000" dirty="0" smtClean="0">
                <a:cs typeface="Times New Roman" pitchFamily="18" charset="0"/>
              </a:rPr>
              <a:t>р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i="1" baseline="-25000" dirty="0" smtClean="0">
                <a:cs typeface="Times New Roman" pitchFamily="18" charset="0"/>
              </a:rPr>
              <a:t>n - р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f</a:t>
            </a:r>
            <a:r>
              <a:rPr lang="uk-UA" sz="1200" dirty="0" smtClean="0">
                <a:cs typeface="Times New Roman" pitchFamily="18" charset="0"/>
              </a:rPr>
              <a:t>(</a:t>
            </a:r>
            <a:r>
              <a:rPr lang="uk-UA" sz="1200" i="1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), то </a:t>
            </a:r>
            <a:r>
              <a:rPr lang="uk-UA" sz="1200" i="1" dirty="0" err="1" smtClean="0">
                <a:cs typeface="Times New Roman" pitchFamily="18" charset="0"/>
              </a:rPr>
              <a:t>Q</a:t>
            </a:r>
            <a:r>
              <a:rPr lang="uk-UA" sz="1200" i="1" baseline="-25000" dirty="0" err="1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=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l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3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3</a:t>
            </a:r>
            <a:r>
              <a:rPr lang="uk-UA" sz="1200" dirty="0" smtClean="0">
                <a:cs typeface="Times New Roman" pitchFamily="18" charset="0"/>
              </a:rPr>
              <a:t> +…+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i="1" baseline="-25000" dirty="0" smtClean="0">
                <a:cs typeface="Times New Roman" pitchFamily="18" charset="0"/>
              </a:rPr>
              <a:t>p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 - p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f</a:t>
            </a:r>
            <a:r>
              <a:rPr lang="uk-UA" sz="1200" dirty="0" smtClean="0">
                <a:cs typeface="Times New Roman" pitchFamily="18" charset="0"/>
              </a:rPr>
              <a:t>(</a:t>
            </a:r>
            <a:r>
              <a:rPr lang="uk-UA" sz="1200" i="1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).</a:t>
            </a:r>
          </a:p>
          <a:p>
            <a:pPr marL="0" indent="271463" eaLnBrk="1" hangingPunct="1">
              <a:spcBef>
                <a:spcPts val="1200"/>
              </a:spcBef>
              <a:buFont typeface="Wingdings 3" pitchFamily="18" charset="2"/>
              <a:buNone/>
              <a:defRPr/>
            </a:pPr>
            <a:r>
              <a:rPr lang="ru-RU" sz="1200" dirty="0" smtClean="0">
                <a:cs typeface="Times New Roman" pitchFamily="18" charset="0"/>
              </a:rPr>
              <a:t>Додамо </a:t>
            </a:r>
            <a:r>
              <a:rPr lang="uk-UA" sz="1200" i="1" dirty="0" smtClean="0">
                <a:cs typeface="Times New Roman" pitchFamily="18" charset="0"/>
              </a:rPr>
              <a:t>P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=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i="1" dirty="0" smtClean="0">
                <a:cs typeface="Times New Roman" pitchFamily="18" charset="0"/>
              </a:rPr>
              <a:t>P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i="1" dirty="0" smtClean="0">
                <a:cs typeface="Times New Roman" pitchFamily="18" charset="0"/>
              </a:rPr>
              <a:t>P</a:t>
            </a:r>
            <a:r>
              <a:rPr lang="uk-UA" sz="1200" i="1" baseline="-25000" dirty="0" smtClean="0">
                <a:cs typeface="Times New Roman" pitchFamily="18" charset="0"/>
              </a:rPr>
              <a:t>n – 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dirty="0" smtClean="0">
                <a:cs typeface="Times New Roman" pitchFamily="18" charset="0"/>
              </a:rPr>
              <a:t> +…+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i="1" baseline="-25000" dirty="0" smtClean="0">
                <a:cs typeface="Times New Roman" pitchFamily="18" charset="0"/>
              </a:rPr>
              <a:t>p</a:t>
            </a:r>
            <a:r>
              <a:rPr lang="uk-UA" sz="1200" i="1" dirty="0" smtClean="0">
                <a:cs typeface="Times New Roman" pitchFamily="18" charset="0"/>
              </a:rPr>
              <a:t>P</a:t>
            </a:r>
            <a:r>
              <a:rPr lang="uk-UA" sz="1200" i="1" baseline="-25000" dirty="0" smtClean="0">
                <a:cs typeface="Times New Roman" pitchFamily="18" charset="0"/>
              </a:rPr>
              <a:t>n - p</a:t>
            </a:r>
            <a:r>
              <a:rPr lang="uk-UA" sz="1200" dirty="0" smtClean="0">
                <a:cs typeface="Times New Roman" pitchFamily="18" charset="0"/>
              </a:rPr>
              <a:t>  і </a:t>
            </a:r>
            <a:r>
              <a:rPr lang="uk-UA" sz="1200" i="1" dirty="0" err="1" smtClean="0">
                <a:cs typeface="Times New Roman" pitchFamily="18" charset="0"/>
              </a:rPr>
              <a:t>Q</a:t>
            </a:r>
            <a:r>
              <a:rPr lang="uk-UA" sz="1200" i="1" baseline="-25000" dirty="0" err="1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=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 – 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dirty="0" smtClean="0">
                <a:cs typeface="Times New Roman" pitchFamily="18" charset="0"/>
              </a:rPr>
              <a:t> +…+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i="1" baseline="-25000" dirty="0" smtClean="0">
                <a:cs typeface="Times New Roman" pitchFamily="18" charset="0"/>
              </a:rPr>
              <a:t>p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 - p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f</a:t>
            </a:r>
            <a:r>
              <a:rPr lang="uk-UA" sz="1200" dirty="0" smtClean="0">
                <a:cs typeface="Times New Roman" pitchFamily="18" charset="0"/>
              </a:rPr>
              <a:t>(</a:t>
            </a:r>
            <a:r>
              <a:rPr lang="uk-UA" sz="1200" i="1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)  і отримаємо </a:t>
            </a:r>
            <a:endParaRPr lang="en-US" sz="1200" dirty="0" smtClean="0">
              <a:cs typeface="Times New Roman" pitchFamily="18" charset="0"/>
            </a:endParaRPr>
          </a:p>
          <a:p>
            <a:pPr marL="0" indent="271463" eaLnBrk="1" hangingPunct="1">
              <a:spcBef>
                <a:spcPts val="1200"/>
              </a:spcBef>
              <a:buFont typeface="Wingdings 3" pitchFamily="18" charset="2"/>
              <a:buNone/>
              <a:defRPr/>
            </a:pPr>
            <a:r>
              <a:rPr lang="uk-UA" sz="1200" i="1" dirty="0" err="1" smtClean="0">
                <a:cs typeface="Times New Roman" pitchFamily="18" charset="0"/>
              </a:rPr>
              <a:t>P</a:t>
            </a:r>
            <a:r>
              <a:rPr lang="uk-UA" sz="1200" i="1" baseline="-25000" dirty="0" err="1" smtClean="0">
                <a:cs typeface="Times New Roman" pitchFamily="18" charset="0"/>
              </a:rPr>
              <a:t>n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dirty="0" smtClean="0">
                <a:cs typeface="Times New Roman" pitchFamily="18" charset="0"/>
              </a:rPr>
              <a:t>+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i="1" dirty="0" smtClean="0">
                <a:cs typeface="Times New Roman" pitchFamily="18" charset="0"/>
              </a:rPr>
              <a:t>=</a:t>
            </a:r>
            <a:r>
              <a:rPr lang="en-US" sz="1050" i="1" dirty="0" smtClean="0">
                <a:cs typeface="Times New Roman" pitchFamily="18" charset="0"/>
              </a:rPr>
              <a:t>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l</a:t>
            </a:r>
            <a:r>
              <a:rPr lang="uk-UA" sz="1200" dirty="0" smtClean="0">
                <a:cs typeface="Times New Roman" pitchFamily="18" charset="0"/>
              </a:rPr>
              <a:t>(</a:t>
            </a:r>
            <a:r>
              <a:rPr lang="uk-UA" sz="1200" i="1" dirty="0" smtClean="0">
                <a:cs typeface="Times New Roman" pitchFamily="18" charset="0"/>
              </a:rPr>
              <a:t>P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l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dirty="0" smtClean="0">
                <a:cs typeface="Times New Roman" pitchFamily="18" charset="0"/>
              </a:rPr>
              <a:t>+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l</a:t>
            </a:r>
            <a:r>
              <a:rPr lang="uk-UA" sz="1200" dirty="0" smtClean="0">
                <a:cs typeface="Times New Roman" pitchFamily="18" charset="0"/>
              </a:rPr>
              <a:t>)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dirty="0" smtClean="0">
                <a:cs typeface="Times New Roman" pitchFamily="18" charset="0"/>
              </a:rPr>
              <a:t>+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dirty="0" smtClean="0">
                <a:cs typeface="Times New Roman" pitchFamily="18" charset="0"/>
              </a:rPr>
              <a:t>(</a:t>
            </a:r>
            <a:r>
              <a:rPr lang="uk-UA" sz="1200" i="1" dirty="0" smtClean="0">
                <a:cs typeface="Times New Roman" pitchFamily="18" charset="0"/>
              </a:rPr>
              <a:t>P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dirty="0" smtClean="0">
                <a:cs typeface="Times New Roman" pitchFamily="18" charset="0"/>
              </a:rPr>
              <a:t>+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dirty="0" smtClean="0">
                <a:cs typeface="Times New Roman" pitchFamily="18" charset="0"/>
              </a:rPr>
              <a:t>)</a:t>
            </a:r>
            <a:r>
              <a:rPr lang="uk-UA" sz="1050" dirty="0" smtClean="0">
                <a:cs typeface="Times New Roman" pitchFamily="18" charset="0"/>
              </a:rPr>
              <a:t> </a:t>
            </a:r>
            <a:r>
              <a:rPr lang="uk-UA" sz="1200" dirty="0" smtClean="0">
                <a:cs typeface="Times New Roman" pitchFamily="18" charset="0"/>
              </a:rPr>
              <a:t>+…+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i="1" baseline="-25000" dirty="0" smtClean="0">
                <a:cs typeface="Times New Roman" pitchFamily="18" charset="0"/>
              </a:rPr>
              <a:t>p</a:t>
            </a:r>
            <a:r>
              <a:rPr lang="uk-UA" sz="1200" dirty="0" smtClean="0">
                <a:cs typeface="Times New Roman" pitchFamily="18" charset="0"/>
              </a:rPr>
              <a:t>(</a:t>
            </a:r>
            <a:r>
              <a:rPr lang="uk-UA" sz="1200" i="1" dirty="0" smtClean="0">
                <a:cs typeface="Times New Roman" pitchFamily="18" charset="0"/>
              </a:rPr>
              <a:t>P</a:t>
            </a:r>
            <a:r>
              <a:rPr lang="uk-UA" sz="1200" i="1" baseline="-25000" dirty="0" smtClean="0">
                <a:cs typeface="Times New Roman" pitchFamily="18" charset="0"/>
              </a:rPr>
              <a:t>n - p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 - p</a:t>
            </a:r>
            <a:r>
              <a:rPr lang="uk-UA" sz="1200" dirty="0" smtClean="0">
                <a:cs typeface="Times New Roman" pitchFamily="18" charset="0"/>
              </a:rPr>
              <a:t>) + </a:t>
            </a:r>
            <a:r>
              <a:rPr lang="uk-UA" sz="1200" i="1" dirty="0" smtClean="0">
                <a:cs typeface="Times New Roman" pitchFamily="18" charset="0"/>
              </a:rPr>
              <a:t>f</a:t>
            </a:r>
            <a:r>
              <a:rPr lang="uk-UA" sz="1200" dirty="0" smtClean="0">
                <a:cs typeface="Times New Roman" pitchFamily="18" charset="0"/>
              </a:rPr>
              <a:t>(</a:t>
            </a:r>
            <a:r>
              <a:rPr lang="uk-UA" sz="1200" i="1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),</a:t>
            </a:r>
            <a:endParaRPr lang="ru-RU" sz="1200" dirty="0" smtClean="0">
              <a:cs typeface="Times New Roman" pitchFamily="18" charset="0"/>
            </a:endParaRPr>
          </a:p>
          <a:p>
            <a:pPr marL="0" indent="271463" eaLnBrk="1" hangingPunct="1">
              <a:spcBef>
                <a:spcPts val="1200"/>
              </a:spcBef>
              <a:buFont typeface="Wingdings 3" pitchFamily="18" charset="2"/>
              <a:buNone/>
              <a:defRPr/>
            </a:pPr>
            <a:r>
              <a:rPr lang="uk-UA" sz="1200" dirty="0" smtClean="0">
                <a:cs typeface="Times New Roman" pitchFamily="18" charset="0"/>
              </a:rPr>
              <a:t>Отже, 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= </a:t>
            </a:r>
            <a:r>
              <a:rPr lang="uk-UA" sz="1200" i="1" dirty="0" smtClean="0">
                <a:cs typeface="Times New Roman" pitchFamily="18" charset="0"/>
              </a:rPr>
              <a:t>P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 </a:t>
            </a:r>
            <a:r>
              <a:rPr lang="uk-UA" sz="1200" dirty="0" smtClean="0">
                <a:cs typeface="Times New Roman" pitchFamily="18" charset="0"/>
              </a:rPr>
              <a:t>задовольняє рівнянню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uk-UA" sz="1200" i="1" dirty="0" err="1" smtClean="0">
                <a:cs typeface="Times New Roman" pitchFamily="18" charset="0"/>
              </a:rPr>
              <a:t>а</a:t>
            </a:r>
            <a:r>
              <a:rPr lang="uk-UA" sz="1200" i="1" baseline="-25000" dirty="0" err="1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=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i="1" baseline="-25000" dirty="0" smtClean="0">
                <a:cs typeface="Times New Roman" pitchFamily="18" charset="0"/>
              </a:rPr>
              <a:t>n – 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dirty="0" smtClean="0">
                <a:cs typeface="Times New Roman" pitchFamily="18" charset="0"/>
              </a:rPr>
              <a:t> + … 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i="1" baseline="-25000" dirty="0" smtClean="0">
                <a:cs typeface="Times New Roman" pitchFamily="18" charset="0"/>
              </a:rPr>
              <a:t>p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i="1" baseline="-25000" dirty="0" smtClean="0">
                <a:cs typeface="Times New Roman" pitchFamily="18" charset="0"/>
              </a:rPr>
              <a:t>n - p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f</a:t>
            </a:r>
            <a:r>
              <a:rPr lang="uk-UA" sz="1200" dirty="0" smtClean="0">
                <a:cs typeface="Times New Roman" pitchFamily="18" charset="0"/>
              </a:rPr>
              <a:t>(</a:t>
            </a:r>
            <a:r>
              <a:rPr lang="uk-UA" sz="1200" i="1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).</a:t>
            </a:r>
          </a:p>
          <a:p>
            <a:pPr marL="0" indent="271463" eaLnBrk="1" hangingPunct="1">
              <a:buFont typeface="Wingdings 3" pitchFamily="18" charset="2"/>
              <a:buNone/>
              <a:defRPr/>
            </a:pPr>
            <a:endParaRPr lang="uk-UA" sz="1200" dirty="0" smtClean="0">
              <a:cs typeface="Times New Roman" pitchFamily="18" charset="0"/>
            </a:endParaRPr>
          </a:p>
          <a:p>
            <a:pPr marL="0" indent="271463" eaLnBrk="1" hangingPunct="1">
              <a:spcBef>
                <a:spcPts val="600"/>
              </a:spcBef>
              <a:buFont typeface="Wingdings 3" pitchFamily="18" charset="2"/>
              <a:buNone/>
              <a:defRPr/>
            </a:pPr>
            <a:r>
              <a:rPr lang="uk-UA" sz="1200" b="1" dirty="0" smtClean="0">
                <a:cs typeface="Times New Roman" pitchFamily="18" charset="0"/>
              </a:rPr>
              <a:t>ДОВЕДЕННЯ Теореми</a:t>
            </a:r>
            <a:r>
              <a:rPr lang="uk-UA" sz="1200" b="1" baseline="0" dirty="0" smtClean="0">
                <a:cs typeface="Times New Roman" pitchFamily="18" charset="0"/>
              </a:rPr>
              <a:t> 5.4.</a:t>
            </a:r>
            <a:r>
              <a:rPr lang="uk-UA" sz="1200" dirty="0" smtClean="0">
                <a:cs typeface="Times New Roman" pitchFamily="18" charset="0"/>
              </a:rPr>
              <a:t> Відомо, що </a:t>
            </a:r>
            <a:r>
              <a:rPr lang="uk-UA" sz="1200" i="1" dirty="0" smtClean="0">
                <a:cs typeface="Times New Roman" pitchFamily="18" charset="0"/>
              </a:rPr>
              <a:t>Р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  - розв’язок рівняння </a:t>
            </a:r>
            <a:endParaRPr lang="ru-RU" sz="1200" dirty="0" smtClean="0">
              <a:cs typeface="Times New Roman" pitchFamily="18" charset="0"/>
            </a:endParaRPr>
          </a:p>
          <a:p>
            <a:pPr marL="0" indent="271463" eaLnBrk="1" hangingPunct="1">
              <a:buFont typeface="Wingdings 3" pitchFamily="18" charset="2"/>
              <a:buNone/>
              <a:defRPr/>
            </a:pPr>
            <a:r>
              <a:rPr lang="uk-UA" sz="1200" i="1" dirty="0" smtClean="0">
                <a:cs typeface="Times New Roman" pitchFamily="18" charset="0"/>
              </a:rPr>
              <a:t>		а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=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i="1" baseline="-25000" dirty="0" smtClean="0">
                <a:cs typeface="Times New Roman" pitchFamily="18" charset="0"/>
              </a:rPr>
              <a:t> n - 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i="1" baseline="-25000" dirty="0" smtClean="0">
                <a:cs typeface="Times New Roman" pitchFamily="18" charset="0"/>
              </a:rPr>
              <a:t> 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dirty="0" smtClean="0">
                <a:cs typeface="Times New Roman" pitchFamily="18" charset="0"/>
              </a:rPr>
              <a:t> +…+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i="1" baseline="-25000" dirty="0" smtClean="0">
                <a:cs typeface="Times New Roman" pitchFamily="18" charset="0"/>
              </a:rPr>
              <a:t>p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i="1" baseline="-25000" dirty="0" smtClean="0">
                <a:cs typeface="Times New Roman" pitchFamily="18" charset="0"/>
              </a:rPr>
              <a:t> n - p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f</a:t>
            </a:r>
            <a:r>
              <a:rPr lang="uk-UA" sz="1200" dirty="0" smtClean="0">
                <a:cs typeface="Times New Roman" pitchFamily="18" charset="0"/>
              </a:rPr>
              <a:t>(</a:t>
            </a:r>
            <a:r>
              <a:rPr lang="uk-UA" sz="1200" i="1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). 		(*)</a:t>
            </a:r>
            <a:endParaRPr lang="ru-RU" sz="1200" dirty="0" smtClean="0">
              <a:cs typeface="Times New Roman" pitchFamily="18" charset="0"/>
            </a:endParaRPr>
          </a:p>
          <a:p>
            <a:pPr marL="0" indent="271463" eaLnBrk="1" hangingPunct="1">
              <a:spcBef>
                <a:spcPts val="600"/>
              </a:spcBef>
              <a:buFont typeface="Wingdings 3" pitchFamily="18" charset="2"/>
              <a:buNone/>
              <a:defRPr/>
            </a:pPr>
            <a:r>
              <a:rPr lang="uk-UA" sz="1200" dirty="0" smtClean="0">
                <a:cs typeface="Times New Roman" pitchFamily="18" charset="0"/>
              </a:rPr>
              <a:t>Припустимо, що 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і </a:t>
            </a:r>
            <a:r>
              <a:rPr lang="uk-UA" sz="1200" i="1" dirty="0" smtClean="0">
                <a:cs typeface="Times New Roman" pitchFamily="18" charset="0"/>
              </a:rPr>
              <a:t>R</a:t>
            </a:r>
            <a:r>
              <a:rPr lang="uk-UA" sz="1200" i="1" baseline="-25000" dirty="0" smtClean="0">
                <a:cs typeface="Times New Roman" pitchFamily="18" charset="0"/>
              </a:rPr>
              <a:t>n  </a:t>
            </a:r>
            <a:r>
              <a:rPr lang="uk-UA" sz="1200" dirty="0" smtClean="0">
                <a:cs typeface="Times New Roman" pitchFamily="18" charset="0"/>
              </a:rPr>
              <a:t>- розв’язки рівняння *. </a:t>
            </a:r>
            <a:endParaRPr lang="ru-RU" sz="1200" dirty="0" smtClean="0">
              <a:cs typeface="Times New Roman" pitchFamily="18" charset="0"/>
            </a:endParaRPr>
          </a:p>
          <a:p>
            <a:pPr marL="0" indent="271463" eaLnBrk="1" hangingPunct="1">
              <a:spcBef>
                <a:spcPts val="600"/>
              </a:spcBef>
              <a:buFont typeface="Wingdings 3" pitchFamily="18" charset="2"/>
              <a:buNone/>
              <a:defRPr/>
            </a:pPr>
            <a:r>
              <a:rPr lang="uk-UA" sz="1200" dirty="0" smtClean="0">
                <a:cs typeface="Times New Roman" pitchFamily="18" charset="0"/>
              </a:rPr>
              <a:t>Тоді  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=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dirty="0" smtClean="0">
                <a:cs typeface="Times New Roman" pitchFamily="18" charset="0"/>
              </a:rPr>
              <a:t> +…+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i="1" baseline="-25000" dirty="0" smtClean="0">
                <a:cs typeface="Times New Roman" pitchFamily="18" charset="0"/>
              </a:rPr>
              <a:t>p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 - p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f</a:t>
            </a:r>
            <a:r>
              <a:rPr lang="uk-UA" sz="1200" dirty="0" smtClean="0">
                <a:cs typeface="Times New Roman" pitchFamily="18" charset="0"/>
              </a:rPr>
              <a:t>(</a:t>
            </a:r>
            <a:r>
              <a:rPr lang="uk-UA" sz="1200" i="1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)  і</a:t>
            </a:r>
            <a:r>
              <a:rPr lang="uk-UA" sz="1200" i="1" dirty="0" smtClean="0">
                <a:cs typeface="Times New Roman" pitchFamily="18" charset="0"/>
              </a:rPr>
              <a:t> </a:t>
            </a:r>
            <a:br>
              <a:rPr lang="uk-UA" sz="1200" i="1" dirty="0" smtClean="0">
                <a:cs typeface="Times New Roman" pitchFamily="18" charset="0"/>
              </a:rPr>
            </a:br>
            <a:r>
              <a:rPr lang="uk-UA" sz="1200" i="1" dirty="0" smtClean="0">
                <a:cs typeface="Times New Roman" pitchFamily="18" charset="0"/>
              </a:rPr>
              <a:t>	  R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=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i="1" dirty="0" smtClean="0">
                <a:cs typeface="Times New Roman" pitchFamily="18" charset="0"/>
              </a:rPr>
              <a:t>R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i="1" dirty="0" smtClean="0">
                <a:cs typeface="Times New Roman" pitchFamily="18" charset="0"/>
              </a:rPr>
              <a:t>R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dirty="0" smtClean="0">
                <a:cs typeface="Times New Roman" pitchFamily="18" charset="0"/>
              </a:rPr>
              <a:t> +…+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i="1" baseline="-25000" dirty="0" smtClean="0">
                <a:cs typeface="Times New Roman" pitchFamily="18" charset="0"/>
              </a:rPr>
              <a:t>p</a:t>
            </a:r>
            <a:r>
              <a:rPr lang="uk-UA" sz="1200" i="1" dirty="0" smtClean="0">
                <a:cs typeface="Times New Roman" pitchFamily="18" charset="0"/>
              </a:rPr>
              <a:t>R</a:t>
            </a:r>
            <a:r>
              <a:rPr lang="uk-UA" sz="1200" i="1" baseline="-25000" dirty="0" smtClean="0">
                <a:cs typeface="Times New Roman" pitchFamily="18" charset="0"/>
              </a:rPr>
              <a:t>n - p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f</a:t>
            </a:r>
            <a:r>
              <a:rPr lang="uk-UA" sz="1200" dirty="0" smtClean="0">
                <a:cs typeface="Times New Roman" pitchFamily="18" charset="0"/>
              </a:rPr>
              <a:t>(</a:t>
            </a:r>
            <a:r>
              <a:rPr lang="uk-UA" sz="1200" i="1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).</a:t>
            </a:r>
            <a:endParaRPr lang="ru-RU" sz="1200" dirty="0" smtClean="0">
              <a:cs typeface="Times New Roman" pitchFamily="18" charset="0"/>
            </a:endParaRPr>
          </a:p>
          <a:p>
            <a:pPr marL="0" indent="271463" eaLnBrk="1" hangingPunct="1">
              <a:spcBef>
                <a:spcPts val="600"/>
              </a:spcBef>
              <a:buFont typeface="Wingdings 3" pitchFamily="18" charset="2"/>
              <a:buNone/>
              <a:defRPr/>
            </a:pPr>
            <a:r>
              <a:rPr lang="uk-UA" sz="1200" dirty="0" smtClean="0">
                <a:cs typeface="Times New Roman" pitchFamily="18" charset="0"/>
              </a:rPr>
              <a:t>Віднімаючи перше рівняння від другого, отримуємо </a:t>
            </a:r>
            <a:r>
              <a:rPr lang="ru-RU" sz="1200" dirty="0" smtClean="0">
                <a:cs typeface="Times New Roman" pitchFamily="18" charset="0"/>
              </a:rPr>
              <a:t>    </a:t>
            </a:r>
            <a:br>
              <a:rPr lang="ru-RU" sz="1200" dirty="0" smtClean="0">
                <a:cs typeface="Times New Roman" pitchFamily="18" charset="0"/>
              </a:rPr>
            </a:br>
            <a:r>
              <a:rPr lang="uk-UA" sz="1200" i="1" dirty="0" smtClean="0">
                <a:cs typeface="Times New Roman" pitchFamily="18" charset="0"/>
              </a:rPr>
              <a:t>R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- 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=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dirty="0" smtClean="0">
                <a:cs typeface="Times New Roman" pitchFamily="18" charset="0"/>
              </a:rPr>
              <a:t>(</a:t>
            </a:r>
            <a:r>
              <a:rPr lang="uk-UA" sz="1200" i="1" dirty="0" smtClean="0">
                <a:cs typeface="Times New Roman" pitchFamily="18" charset="0"/>
              </a:rPr>
              <a:t>R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dirty="0" smtClean="0">
                <a:cs typeface="Times New Roman" pitchFamily="18" charset="0"/>
              </a:rPr>
              <a:t> - 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dirty="0" smtClean="0">
                <a:cs typeface="Times New Roman" pitchFamily="18" charset="0"/>
              </a:rPr>
              <a:t>) 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dirty="0" smtClean="0">
                <a:cs typeface="Times New Roman" pitchFamily="18" charset="0"/>
              </a:rPr>
              <a:t>(</a:t>
            </a:r>
            <a:r>
              <a:rPr lang="uk-UA" sz="1200" i="1" dirty="0" smtClean="0">
                <a:cs typeface="Times New Roman" pitchFamily="18" charset="0"/>
              </a:rPr>
              <a:t>R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dirty="0" smtClean="0">
                <a:cs typeface="Times New Roman" pitchFamily="18" charset="0"/>
              </a:rPr>
              <a:t> - 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dirty="0" smtClean="0">
                <a:cs typeface="Times New Roman" pitchFamily="18" charset="0"/>
              </a:rPr>
              <a:t>) + …+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i="1" baseline="-25000" dirty="0" smtClean="0">
                <a:cs typeface="Times New Roman" pitchFamily="18" charset="0"/>
              </a:rPr>
              <a:t>p</a:t>
            </a:r>
            <a:r>
              <a:rPr lang="uk-UA" sz="1200" dirty="0" smtClean="0">
                <a:cs typeface="Times New Roman" pitchFamily="18" charset="0"/>
              </a:rPr>
              <a:t>(</a:t>
            </a:r>
            <a:r>
              <a:rPr lang="uk-UA" sz="1200" i="1" dirty="0" smtClean="0">
                <a:cs typeface="Times New Roman" pitchFamily="18" charset="0"/>
              </a:rPr>
              <a:t>R</a:t>
            </a:r>
            <a:r>
              <a:rPr lang="uk-UA" sz="1200" i="1" baseline="-25000" dirty="0" smtClean="0">
                <a:cs typeface="Times New Roman" pitchFamily="18" charset="0"/>
              </a:rPr>
              <a:t>n - p</a:t>
            </a:r>
            <a:r>
              <a:rPr lang="uk-UA" sz="1200" dirty="0" smtClean="0">
                <a:cs typeface="Times New Roman" pitchFamily="18" charset="0"/>
              </a:rPr>
              <a:t> - 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 - p</a:t>
            </a:r>
            <a:r>
              <a:rPr lang="uk-UA" sz="1200" dirty="0" smtClean="0">
                <a:cs typeface="Times New Roman" pitchFamily="18" charset="0"/>
              </a:rPr>
              <a:t>)</a:t>
            </a:r>
            <a:endParaRPr lang="ru-RU" sz="1200" dirty="0" smtClean="0"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uk-UA" sz="1200" dirty="0" smtClean="0">
                <a:cs typeface="Times New Roman" pitchFamily="18" charset="0"/>
              </a:rPr>
              <a:t>і </a:t>
            </a:r>
            <a:r>
              <a:rPr lang="uk-UA" sz="1200" i="1" dirty="0" smtClean="0">
                <a:cs typeface="Times New Roman" pitchFamily="18" charset="0"/>
              </a:rPr>
              <a:t>R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- 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- розв’язок рівняння 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baseline="30000" dirty="0" smtClean="0">
                <a:cs typeface="Times New Roman" pitchFamily="18" charset="0"/>
              </a:rPr>
              <a:t>0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=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baseline="30000" dirty="0" smtClean="0">
                <a:cs typeface="Times New Roman" pitchFamily="18" charset="0"/>
              </a:rPr>
              <a:t>0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1 </a:t>
            </a:r>
            <a:r>
              <a:rPr lang="uk-UA" sz="1200" dirty="0" smtClean="0">
                <a:cs typeface="Times New Roman" pitchFamily="18" charset="0"/>
              </a:rPr>
              <a:t>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baseline="30000" dirty="0" smtClean="0">
                <a:cs typeface="Times New Roman" pitchFamily="18" charset="0"/>
              </a:rPr>
              <a:t>0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dirty="0" smtClean="0">
                <a:cs typeface="Times New Roman" pitchFamily="18" charset="0"/>
              </a:rPr>
              <a:t> +…+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i="1" baseline="-25000" dirty="0" smtClean="0">
                <a:cs typeface="Times New Roman" pitchFamily="18" charset="0"/>
              </a:rPr>
              <a:t>p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baseline="30000" dirty="0" smtClean="0">
                <a:cs typeface="Times New Roman" pitchFamily="18" charset="0"/>
              </a:rPr>
              <a:t>0</a:t>
            </a:r>
            <a:r>
              <a:rPr lang="uk-UA" sz="1200" i="1" baseline="-25000" dirty="0" smtClean="0">
                <a:cs typeface="Times New Roman" pitchFamily="18" charset="0"/>
              </a:rPr>
              <a:t>n - p</a:t>
            </a:r>
            <a:r>
              <a:rPr lang="uk-UA" sz="1200" dirty="0" smtClean="0">
                <a:cs typeface="Times New Roman" pitchFamily="18" charset="0"/>
              </a:rPr>
              <a:t>. </a:t>
            </a:r>
            <a:endParaRPr lang="ru-RU" sz="1200" dirty="0" smtClean="0">
              <a:cs typeface="Times New Roman" pitchFamily="18" charset="0"/>
            </a:endParaRPr>
          </a:p>
          <a:p>
            <a:pPr marL="0" indent="271463" eaLnBrk="1" hangingPunct="1">
              <a:spcBef>
                <a:spcPts val="600"/>
              </a:spcBef>
              <a:buFont typeface="Wingdings 3" pitchFamily="18" charset="2"/>
              <a:buNone/>
              <a:defRPr/>
            </a:pPr>
            <a:r>
              <a:rPr lang="uk-UA" sz="1200" dirty="0" smtClean="0">
                <a:cs typeface="Times New Roman" pitchFamily="18" charset="0"/>
              </a:rPr>
              <a:t>Позначимо </a:t>
            </a:r>
            <a:r>
              <a:rPr lang="uk-UA" sz="1200" i="1" dirty="0" smtClean="0">
                <a:cs typeface="Times New Roman" pitchFamily="18" charset="0"/>
              </a:rPr>
              <a:t>R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- 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= </a:t>
            </a:r>
            <a:r>
              <a:rPr lang="uk-UA" sz="1200" i="1" dirty="0" smtClean="0">
                <a:cs typeface="Times New Roman" pitchFamily="18" charset="0"/>
              </a:rPr>
              <a:t>P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. Тоді </a:t>
            </a:r>
            <a:r>
              <a:rPr lang="uk-UA" sz="1200" i="1" dirty="0" smtClean="0">
                <a:cs typeface="Times New Roman" pitchFamily="18" charset="0"/>
              </a:rPr>
              <a:t>R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= </a:t>
            </a:r>
            <a:r>
              <a:rPr lang="uk-UA" sz="1200" i="1" dirty="0" smtClean="0"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+ </a:t>
            </a:r>
            <a:r>
              <a:rPr lang="uk-UA" sz="1200" i="1" dirty="0" smtClean="0">
                <a:cs typeface="Times New Roman" pitchFamily="18" charset="0"/>
              </a:rPr>
              <a:t>P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, де </a:t>
            </a:r>
            <a:r>
              <a:rPr lang="uk-UA" sz="1200" i="1" dirty="0" smtClean="0">
                <a:cs typeface="Times New Roman" pitchFamily="18" charset="0"/>
              </a:rPr>
              <a:t>Р</a:t>
            </a:r>
            <a:r>
              <a:rPr lang="uk-UA" sz="1200" i="1" baseline="-25000" dirty="0" smtClean="0">
                <a:cs typeface="Times New Roman" pitchFamily="18" charset="0"/>
              </a:rPr>
              <a:t>n </a:t>
            </a:r>
            <a:r>
              <a:rPr lang="uk-UA" sz="1200" dirty="0" smtClean="0">
                <a:cs typeface="Times New Roman" pitchFamily="18" charset="0"/>
              </a:rPr>
              <a:t>задовольняє рівнянню 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baseline="30000" dirty="0" smtClean="0">
                <a:cs typeface="Times New Roman" pitchFamily="18" charset="0"/>
              </a:rPr>
              <a:t>0</a:t>
            </a:r>
            <a:r>
              <a:rPr lang="uk-UA" sz="1200" i="1" baseline="-25000" dirty="0" smtClean="0">
                <a:cs typeface="Times New Roman" pitchFamily="18" charset="0"/>
              </a:rPr>
              <a:t>n</a:t>
            </a:r>
            <a:r>
              <a:rPr lang="uk-UA" sz="1200" dirty="0" smtClean="0">
                <a:cs typeface="Times New Roman" pitchFamily="18" charset="0"/>
              </a:rPr>
              <a:t> =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1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baseline="30000" dirty="0" smtClean="0">
                <a:cs typeface="Times New Roman" pitchFamily="18" charset="0"/>
              </a:rPr>
              <a:t>0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1 </a:t>
            </a:r>
            <a:r>
              <a:rPr lang="uk-UA" sz="1200" dirty="0" smtClean="0">
                <a:cs typeface="Times New Roman" pitchFamily="18" charset="0"/>
              </a:rPr>
              <a:t>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baseline="30000" dirty="0" smtClean="0">
                <a:cs typeface="Times New Roman" pitchFamily="18" charset="0"/>
              </a:rPr>
              <a:t>0</a:t>
            </a:r>
            <a:r>
              <a:rPr lang="uk-UA" sz="1200" i="1" baseline="-25000" dirty="0" smtClean="0">
                <a:cs typeface="Times New Roman" pitchFamily="18" charset="0"/>
              </a:rPr>
              <a:t>n - </a:t>
            </a:r>
            <a:r>
              <a:rPr lang="uk-UA" sz="1200" baseline="-25000" dirty="0" smtClean="0">
                <a:cs typeface="Times New Roman" pitchFamily="18" charset="0"/>
              </a:rPr>
              <a:t>2</a:t>
            </a:r>
            <a:r>
              <a:rPr lang="uk-UA" sz="1200" dirty="0" smtClean="0">
                <a:cs typeface="Times New Roman" pitchFamily="18" charset="0"/>
              </a:rPr>
              <a:t> +…+ </a:t>
            </a:r>
            <a:r>
              <a:rPr lang="uk-UA" sz="1200" i="1" dirty="0" smtClean="0">
                <a:cs typeface="Times New Roman" pitchFamily="18" charset="0"/>
              </a:rPr>
              <a:t>c</a:t>
            </a:r>
            <a:r>
              <a:rPr lang="uk-UA" sz="1200" i="1" baseline="-25000" dirty="0" smtClean="0">
                <a:cs typeface="Times New Roman" pitchFamily="18" charset="0"/>
              </a:rPr>
              <a:t>p</a:t>
            </a:r>
            <a:r>
              <a:rPr lang="uk-UA" sz="1200" i="1" dirty="0" smtClean="0">
                <a:cs typeface="Times New Roman" pitchFamily="18" charset="0"/>
              </a:rPr>
              <a:t>а</a:t>
            </a:r>
            <a:r>
              <a:rPr lang="uk-UA" sz="1200" baseline="30000" dirty="0" smtClean="0">
                <a:cs typeface="Times New Roman" pitchFamily="18" charset="0"/>
              </a:rPr>
              <a:t>0</a:t>
            </a:r>
            <a:r>
              <a:rPr lang="uk-UA" sz="1200" i="1" baseline="-25000" dirty="0" smtClean="0">
                <a:cs typeface="Times New Roman" pitchFamily="18" charset="0"/>
              </a:rPr>
              <a:t>n - p</a:t>
            </a:r>
            <a:r>
              <a:rPr lang="uk-UA" sz="1200" dirty="0" smtClean="0">
                <a:cs typeface="Times New Roman" pitchFamily="18" charset="0"/>
              </a:rPr>
              <a:t>. 	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059C6-6C85-42BB-9D8C-BE9A7A58106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461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63525">
              <a:spcBef>
                <a:spcPts val="600"/>
              </a:spcBef>
              <a:defRPr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ДОВЕДЕННЯ Теореми 5.5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Δ((ƒ +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)) = Δ(ƒ(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)) = </a:t>
            </a:r>
          </a:p>
          <a:p>
            <a:pPr>
              <a:spcBef>
                <a:spcPts val="600"/>
              </a:spcBef>
              <a:defRPr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 ƒ(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1) +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1) - (ƒ(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)) = ƒ(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1) - ƒ(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 +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1) -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= = Δƒ(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+ Δ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=(Δƒ + Δ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indent="263525">
              <a:spcBef>
                <a:spcPts val="600"/>
              </a:spcBef>
              <a:defRPr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Δ((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ƒ)(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)) = Δ(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ƒ(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)) =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ƒ(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+ 1) +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ƒ(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(ƒ(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+ 1) - ƒ(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))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= 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Δƒ(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spcBef>
                <a:spcPts val="1200"/>
              </a:spcBef>
              <a:buFont typeface="Wingdings 3" pitchFamily="18" charset="2"/>
              <a:buNone/>
              <a:defRPr/>
            </a:pPr>
            <a:r>
              <a:rPr lang="uk-UA" sz="1200" b="1" dirty="0" smtClean="0">
                <a:latin typeface="+mn-lt"/>
                <a:cs typeface="Times New Roman" pitchFamily="18" charset="0"/>
              </a:rPr>
              <a:t>ДОВЕДЕННЯ Теореми</a:t>
            </a:r>
            <a:r>
              <a:rPr lang="uk-UA" sz="1200" b="1" baseline="0" dirty="0" smtClean="0">
                <a:latin typeface="+mn-lt"/>
                <a:cs typeface="Times New Roman" pitchFamily="18" charset="0"/>
              </a:rPr>
              <a:t> 5.6</a:t>
            </a:r>
            <a:r>
              <a:rPr lang="uk-UA" sz="1200" dirty="0" smtClean="0">
                <a:latin typeface="+mn-lt"/>
                <a:cs typeface="Times New Roman" pitchFamily="18" charset="0"/>
              </a:rPr>
              <a:t>. </a:t>
            </a:r>
            <a:r>
              <a:rPr lang="uk-UA" sz="1200" spc="-30" dirty="0" smtClean="0">
                <a:latin typeface="+mn-lt"/>
                <a:cs typeface="Times New Roman" pitchFamily="18" charset="0"/>
              </a:rPr>
              <a:t>Δ(</a:t>
            </a:r>
            <a:r>
              <a:rPr lang="uk-UA" sz="1200" i="1" spc="-30" dirty="0" smtClean="0">
                <a:latin typeface="+mn-lt"/>
                <a:cs typeface="Times New Roman" pitchFamily="18" charset="0"/>
              </a:rPr>
              <a:t>fg</a:t>
            </a:r>
            <a:r>
              <a:rPr lang="uk-UA" sz="1200" spc="-3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spc="-30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spc="-30" dirty="0" smtClean="0">
                <a:latin typeface="+mn-lt"/>
                <a:cs typeface="Times New Roman" pitchFamily="18" charset="0"/>
              </a:rPr>
              <a:t>)) = Δ (</a:t>
            </a:r>
            <a:r>
              <a:rPr lang="uk-UA" sz="1200" i="1" spc="-30" dirty="0" smtClean="0">
                <a:latin typeface="+mn-lt"/>
                <a:cs typeface="Times New Roman" pitchFamily="18" charset="0"/>
              </a:rPr>
              <a:t>f</a:t>
            </a:r>
            <a:r>
              <a:rPr lang="uk-UA" sz="1200" spc="-3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spc="-30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spc="-30" dirty="0" smtClean="0">
                <a:latin typeface="+mn-lt"/>
                <a:cs typeface="Times New Roman" pitchFamily="18" charset="0"/>
              </a:rPr>
              <a:t>) - </a:t>
            </a:r>
            <a:r>
              <a:rPr lang="uk-UA" sz="1200" i="1" spc="-30" dirty="0" smtClean="0">
                <a:latin typeface="+mn-lt"/>
                <a:cs typeface="Times New Roman" pitchFamily="18" charset="0"/>
              </a:rPr>
              <a:t>g</a:t>
            </a:r>
            <a:r>
              <a:rPr lang="uk-UA" sz="1200" spc="-3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spc="-30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spc="-30" dirty="0" smtClean="0">
                <a:latin typeface="+mn-lt"/>
                <a:cs typeface="Times New Roman" pitchFamily="18" charset="0"/>
              </a:rPr>
              <a:t>)) = </a:t>
            </a:r>
            <a:r>
              <a:rPr lang="uk-UA" sz="1200" i="1" spc="-30" dirty="0" smtClean="0">
                <a:latin typeface="+mn-lt"/>
                <a:cs typeface="Times New Roman" pitchFamily="18" charset="0"/>
              </a:rPr>
              <a:t>f</a:t>
            </a:r>
            <a:r>
              <a:rPr lang="uk-UA" sz="1200" spc="-3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spc="-30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spc="-30" dirty="0" smtClean="0">
                <a:latin typeface="+mn-lt"/>
                <a:cs typeface="Times New Roman" pitchFamily="18" charset="0"/>
              </a:rPr>
              <a:t> + l) - </a:t>
            </a:r>
            <a:r>
              <a:rPr lang="uk-UA" sz="1200" i="1" spc="-30" dirty="0" smtClean="0">
                <a:latin typeface="+mn-lt"/>
                <a:cs typeface="Times New Roman" pitchFamily="18" charset="0"/>
              </a:rPr>
              <a:t>g</a:t>
            </a:r>
            <a:r>
              <a:rPr lang="uk-UA" sz="1200" spc="-3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spc="-30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spc="-30" dirty="0" smtClean="0">
                <a:latin typeface="+mn-lt"/>
                <a:cs typeface="Times New Roman" pitchFamily="18" charset="0"/>
              </a:rPr>
              <a:t> + l) - </a:t>
            </a:r>
            <a:r>
              <a:rPr lang="uk-UA" sz="1200" i="1" spc="-30" dirty="0" smtClean="0">
                <a:latin typeface="+mn-lt"/>
                <a:cs typeface="Times New Roman" pitchFamily="18" charset="0"/>
              </a:rPr>
              <a:t>f</a:t>
            </a:r>
            <a:r>
              <a:rPr lang="uk-UA" sz="1200" spc="-3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spc="-30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spc="-30" dirty="0" smtClean="0">
                <a:latin typeface="+mn-lt"/>
                <a:cs typeface="Times New Roman" pitchFamily="18" charset="0"/>
              </a:rPr>
              <a:t>) - </a:t>
            </a:r>
            <a:r>
              <a:rPr lang="uk-UA" sz="1200" i="1" spc="-30" dirty="0" smtClean="0">
                <a:latin typeface="+mn-lt"/>
                <a:cs typeface="Times New Roman" pitchFamily="18" charset="0"/>
              </a:rPr>
              <a:t>g</a:t>
            </a:r>
            <a:r>
              <a:rPr lang="uk-UA" sz="1200" spc="-3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spc="-30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spc="-30" dirty="0" smtClean="0">
                <a:latin typeface="+mn-lt"/>
                <a:cs typeface="Times New Roman" pitchFamily="18" charset="0"/>
              </a:rPr>
              <a:t>) =</a:t>
            </a:r>
            <a:r>
              <a:rPr lang="ru-RU" sz="1200" dirty="0" smtClean="0">
                <a:latin typeface="+mn-lt"/>
                <a:cs typeface="Times New Roman" pitchFamily="18" charset="0"/>
              </a:rPr>
              <a:t>          </a:t>
            </a:r>
          </a:p>
          <a:p>
            <a:pPr indent="263525">
              <a:buFont typeface="Wingdings 3" pitchFamily="18" charset="2"/>
              <a:buNone/>
              <a:defRPr/>
            </a:pPr>
            <a:r>
              <a:rPr lang="uk-UA" sz="1200" dirty="0" smtClean="0">
                <a:latin typeface="+mn-lt"/>
                <a:cs typeface="Times New Roman" pitchFamily="18" charset="0"/>
              </a:rPr>
              <a:t>=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f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 + 1) ·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g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 + 1) -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f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) ·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g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 + 1) +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f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) ·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g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 + 1) -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f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) ·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g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) = </a:t>
            </a:r>
            <a:r>
              <a:rPr lang="ru-RU" sz="1200" dirty="0" smtClean="0">
                <a:latin typeface="+mn-lt"/>
                <a:cs typeface="Times New Roman" pitchFamily="18" charset="0"/>
              </a:rPr>
              <a:t>    </a:t>
            </a:r>
          </a:p>
          <a:p>
            <a:pPr indent="263525">
              <a:buFont typeface="Wingdings 3" pitchFamily="18" charset="2"/>
              <a:buNone/>
              <a:defRPr/>
            </a:pPr>
            <a:r>
              <a:rPr lang="uk-UA" sz="1200" dirty="0" smtClean="0">
                <a:latin typeface="+mn-lt"/>
                <a:cs typeface="Times New Roman" pitchFamily="18" charset="0"/>
              </a:rPr>
              <a:t>= 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f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 + 1) -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f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)) ·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g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 + 1) +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f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) · 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g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 + 1) -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g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)) =    </a:t>
            </a:r>
          </a:p>
          <a:p>
            <a:pPr indent="263525">
              <a:buFont typeface="Wingdings 3" pitchFamily="18" charset="2"/>
              <a:buNone/>
              <a:defRPr/>
            </a:pPr>
            <a:r>
              <a:rPr lang="uk-UA" sz="1200" dirty="0" smtClean="0">
                <a:latin typeface="+mn-lt"/>
                <a:cs typeface="Times New Roman" pitchFamily="18" charset="0"/>
              </a:rPr>
              <a:t>= Δ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f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) ·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E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g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)) +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f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) · Δ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g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) =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f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) · Δ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g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) +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Eg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) · Δ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f</a:t>
            </a:r>
            <a:r>
              <a:rPr lang="uk-UA" sz="1200" dirty="0" smtClean="0">
                <a:latin typeface="+mn-lt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) =</a:t>
            </a:r>
            <a:r>
              <a:rPr lang="ru-RU" sz="1200" dirty="0" smtClean="0">
                <a:latin typeface="+mn-lt"/>
                <a:cs typeface="Times New Roman" pitchFamily="18" charset="0"/>
              </a:rPr>
              <a:t>         </a:t>
            </a:r>
          </a:p>
          <a:p>
            <a:pPr indent="263525">
              <a:buFont typeface="Wingdings 3" pitchFamily="18" charset="2"/>
              <a:buNone/>
              <a:defRPr/>
            </a:pPr>
            <a:r>
              <a:rPr lang="uk-UA" sz="1200" dirty="0" smtClean="0">
                <a:latin typeface="+mn-lt"/>
                <a:cs typeface="Times New Roman" pitchFamily="18" charset="0"/>
              </a:rPr>
              <a:t>= 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f</a:t>
            </a:r>
            <a:r>
              <a:rPr lang="uk-UA" sz="1200" dirty="0" smtClean="0">
                <a:latin typeface="+mn-lt"/>
                <a:cs typeface="Times New Roman" pitchFamily="18" charset="0"/>
              </a:rPr>
              <a:t>  · Δ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g</a:t>
            </a:r>
            <a:r>
              <a:rPr lang="uk-UA" sz="1200" dirty="0" smtClean="0">
                <a:latin typeface="+mn-lt"/>
                <a:cs typeface="Times New Roman" pitchFamily="18" charset="0"/>
              </a:rPr>
              <a:t> + 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Eg</a:t>
            </a:r>
            <a:r>
              <a:rPr lang="uk-UA" sz="1200" dirty="0" smtClean="0">
                <a:latin typeface="+mn-lt"/>
                <a:cs typeface="Times New Roman" pitchFamily="18" charset="0"/>
              </a:rPr>
              <a:t> · Δ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 f</a:t>
            </a:r>
            <a:r>
              <a:rPr lang="uk-UA" sz="1200" dirty="0" smtClean="0">
                <a:latin typeface="+mn-lt"/>
                <a:cs typeface="Times New Roman" pitchFamily="18" charset="0"/>
              </a:rPr>
              <a:t>)(</a:t>
            </a:r>
            <a:r>
              <a:rPr lang="uk-UA" sz="1200" i="1" dirty="0" smtClean="0">
                <a:latin typeface="+mn-lt"/>
                <a:cs typeface="Times New Roman" pitchFamily="18" charset="0"/>
              </a:rPr>
              <a:t>x</a:t>
            </a:r>
            <a:r>
              <a:rPr lang="uk-UA" sz="1200" dirty="0" smtClean="0">
                <a:latin typeface="+mn-lt"/>
                <a:cs typeface="Times New Roman" pitchFamily="18" charset="0"/>
              </a:rPr>
              <a:t>).</a:t>
            </a:r>
            <a:endParaRPr lang="ru-RU" sz="1200" dirty="0" smtClean="0">
              <a:latin typeface="+mn-lt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059C6-6C85-42BB-9D8C-BE9A7A58106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07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708275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>
                <a:gd name="T0" fmla="*/ 6 w 5779"/>
                <a:gd name="T1" fmla="*/ 454 h 946"/>
                <a:gd name="T2" fmla="*/ 355 w 5779"/>
                <a:gd name="T3" fmla="*/ 454 h 946"/>
                <a:gd name="T4" fmla="*/ 757 w 5779"/>
                <a:gd name="T5" fmla="*/ 1 h 946"/>
                <a:gd name="T6" fmla="*/ 2511 w 5779"/>
                <a:gd name="T7" fmla="*/ 0 h 946"/>
                <a:gd name="T8" fmla="*/ 2646 w 5779"/>
                <a:gd name="T9" fmla="*/ 144 h 946"/>
                <a:gd name="T10" fmla="*/ 5779 w 5779"/>
                <a:gd name="T11" fmla="*/ 137 h 946"/>
                <a:gd name="T12" fmla="*/ 5779 w 5779"/>
                <a:gd name="T13" fmla="*/ 772 h 946"/>
                <a:gd name="T14" fmla="*/ 2899 w 5779"/>
                <a:gd name="T15" fmla="*/ 765 h 946"/>
                <a:gd name="T16" fmla="*/ 2757 w 5779"/>
                <a:gd name="T17" fmla="*/ 946 h 946"/>
                <a:gd name="T18" fmla="*/ 1883 w 5779"/>
                <a:gd name="T19" fmla="*/ 946 h 946"/>
                <a:gd name="T20" fmla="*/ 1663 w 5779"/>
                <a:gd name="T21" fmla="*/ 687 h 946"/>
                <a:gd name="T22" fmla="*/ 0 w 5779"/>
                <a:gd name="T23" fmla="*/ 687 h 946"/>
                <a:gd name="T24" fmla="*/ 35 w 5779"/>
                <a:gd name="T25" fmla="*/ 48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>
                <a:gd name="T0" fmla="*/ 0 w 5799"/>
                <a:gd name="T1" fmla="*/ 455 h 895"/>
                <a:gd name="T2" fmla="*/ 369 w 5799"/>
                <a:gd name="T3" fmla="*/ 454 h 895"/>
                <a:gd name="T4" fmla="*/ 776 w 5799"/>
                <a:gd name="T5" fmla="*/ 0 h 895"/>
                <a:gd name="T6" fmla="*/ 2496 w 5799"/>
                <a:gd name="T7" fmla="*/ 0 h 895"/>
                <a:gd name="T8" fmla="*/ 2632 w 5799"/>
                <a:gd name="T9" fmla="*/ 136 h 895"/>
                <a:gd name="T10" fmla="*/ 5799 w 5799"/>
                <a:gd name="T11" fmla="*/ 136 h 895"/>
                <a:gd name="T12" fmla="*/ 5788 w 5799"/>
                <a:gd name="T13" fmla="*/ 727 h 895"/>
                <a:gd name="T14" fmla="*/ 2883 w 5799"/>
                <a:gd name="T15" fmla="*/ 708 h 895"/>
                <a:gd name="T16" fmla="*/ 2747 w 5799"/>
                <a:gd name="T17" fmla="*/ 895 h 895"/>
                <a:gd name="T18" fmla="*/ 1899 w 5799"/>
                <a:gd name="T19" fmla="*/ 895 h 895"/>
                <a:gd name="T20" fmla="*/ 1681 w 5799"/>
                <a:gd name="T21" fmla="*/ 635 h 895"/>
                <a:gd name="T22" fmla="*/ 7 w 5799"/>
                <a:gd name="T23" fmla="*/ 635 h 895"/>
                <a:gd name="T24" fmla="*/ 7 w 5799"/>
                <a:gd name="T25" fmla="*/ 454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11188" y="1700213"/>
            <a:ext cx="8137525" cy="792162"/>
          </a:xfrm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77FFA3-1E62-4918-AAA9-0EB1B92CFC77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94BE9C-9E50-4A3D-922E-607F8473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9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900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900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77FFA3-1E62-4918-AAA9-0EB1B92CFC77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94BE9C-9E50-4A3D-922E-607F8473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92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43025"/>
            <a:ext cx="8229600" cy="51371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C577FFA3-1E62-4918-AAA9-0EB1B92CFC77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94BE9C-9E50-4A3D-922E-607F8473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0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77FFA3-1E62-4918-AAA9-0EB1B92CFC77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94BE9C-9E50-4A3D-922E-607F8473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735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77FFA3-1E62-4918-AAA9-0EB1B92CFC77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94BE9C-9E50-4A3D-922E-607F8473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817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77FFA3-1E62-4918-AAA9-0EB1B92CFC77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94BE9C-9E50-4A3D-922E-607F8473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9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77FFA3-1E62-4918-AAA9-0EB1B92CFC77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94BE9C-9E50-4A3D-922E-607F8473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77FFA3-1E62-4918-AAA9-0EB1B92CFC77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94BE9C-9E50-4A3D-922E-607F8473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4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77FFA3-1E62-4918-AAA9-0EB1B92CFC77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94BE9C-9E50-4A3D-922E-607F8473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3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77FFA3-1E62-4918-AAA9-0EB1B92CFC77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94BE9C-9E50-4A3D-922E-607F8473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15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77FFA3-1E62-4918-AAA9-0EB1B92CFC77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94BE9C-9E50-4A3D-922E-607F8473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5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2889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fld id="{C577FFA3-1E62-4918-AAA9-0EB1B92CFC77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09600" y="579438"/>
            <a:ext cx="7848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4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18.xml"/><Relationship Id="rId4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Модуль 2 Лекція 2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uk-UA" dirty="0" smtClean="0"/>
              <a:t>Деякі спеціальні питання теорії рекурсії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77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15471"/>
          </a:xfrm>
        </p:spPr>
        <p:txBody>
          <a:bodyPr>
            <a:noAutofit/>
          </a:bodyPr>
          <a:lstStyle/>
          <a:p>
            <a:pPr marL="0" indent="271463">
              <a:lnSpc>
                <a:spcPct val="110000"/>
              </a:lnSpc>
              <a:buFont typeface="Wingdings 3" pitchFamily="18" charset="2"/>
              <a:buNone/>
              <a:defRPr/>
            </a:pP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5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- 6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+ 6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uk-UA" sz="2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Характеристичний многочлен: </a:t>
            </a:r>
            <a:b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- 5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+ 6, однорідне рекурентне відношення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5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lnSpc>
                <a:spcPct val="110000"/>
              </a:lnSpc>
              <a:buFont typeface="Wingdings 3" pitchFamily="18" charset="2"/>
              <a:buNone/>
              <a:defRPr/>
            </a:pP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sz="2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uk-UA" sz="2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271463">
              <a:lnSpc>
                <a:spcPct val="110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Припустимо,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25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має вигляд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Підставляючи цей вираз у рекурентне відношення: </a:t>
            </a:r>
            <a:endParaRPr lang="en-US" sz="25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lnSpc>
                <a:spcPct val="110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sz="2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kn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5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- 1)3</a:t>
            </a:r>
            <a:r>
              <a:rPr lang="uk-UA" sz="2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- 6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- 2)3</a:t>
            </a:r>
            <a:r>
              <a:rPr lang="uk-UA" sz="2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+ 6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uk-UA" sz="2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або  9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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15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- 1)3</a:t>
            </a:r>
            <a:r>
              <a:rPr lang="uk-UA" sz="2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- 6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- 2)3</a:t>
            </a:r>
            <a:r>
              <a:rPr lang="uk-UA" sz="2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+ 54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uk-UA" sz="2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5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отже 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15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- 1) - 6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- 2) + 54 і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18. </a:t>
            </a:r>
          </a:p>
          <a:p>
            <a:pPr marL="0" indent="271463">
              <a:lnSpc>
                <a:spcPct val="110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Тому загальний розв’язок рекурентного відношення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5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- 6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+ 6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uk-UA" sz="2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буде</a:t>
            </a:r>
            <a:endParaRPr lang="en-US" sz="25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sz="2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uk-UA" sz="2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+ 18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5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814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10 з 25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22" y="836712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14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Скінчені різниці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Теорія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скінчених різниць має широке застосування в таких різноманітних галузях, як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інформатика, актуарна математика, економіка, психологія і соціологія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Сфера їх використання включає виявлення випадкових похибок, побудову поліномів, аппроксимуючих функціональну залежність за результатами вимірювань, екстраполювання і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інтраполювання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функцій, додавання функцій, диференціювання комбінаторних функцій, апроксимацію площ і багато іншого. 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694" y="6446439"/>
            <a:ext cx="57993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11 з 25</a:t>
            </a:r>
            <a:endParaRPr lang="ru-RU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6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7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8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9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10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3769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616624"/>
          </a:xfrm>
        </p:spPr>
        <p:txBody>
          <a:bodyPr>
            <a:normAutofit fontScale="77500" lnSpcReduction="20000"/>
          </a:bodyPr>
          <a:lstStyle/>
          <a:p>
            <a:pPr marL="0" indent="271463">
              <a:lnSpc>
                <a:spcPct val="120000"/>
              </a:lnSpc>
              <a:spcBef>
                <a:spcPts val="1200"/>
              </a:spcBef>
              <a:buFont typeface="Wingdings 3" pitchFamily="18" charset="2"/>
              <a:buNone/>
              <a:defRPr/>
            </a:pP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Першу різницю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або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різницю першого порядку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функції ƒ (Δƒ) визначають так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ctr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+ 1) - 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Другу різницю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або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різницю другого порядку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функції ƒ (Δ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ƒ) визначають наступним чином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ctr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Δ(Δƒ(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lnSpc>
                <a:spcPct val="120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Тому  </a:t>
            </a:r>
          </a:p>
          <a:p>
            <a:pPr marL="0" indent="271463" algn="ctr">
              <a:lnSpc>
                <a:spcPct val="120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Δ(ƒ(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+ 1) - 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= </a:t>
            </a:r>
          </a:p>
          <a:p>
            <a:pPr marL="0" indent="271463" algn="ctr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(ƒ(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+ 2) - 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+ 1)) - (ƒ(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+ 1) - 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=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ctr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+ 2) - 2ƒ(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+ 1) + 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загальному випадку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-та різниця функції ƒ (Δ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ƒ) індуктивно визначена виразом  </a:t>
            </a:r>
          </a:p>
          <a:p>
            <a:pPr marL="0" indent="271463" algn="ctr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Δ(Δ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- 1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814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12 з 25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9" y="76470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5" y="1992567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24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9487"/>
          </a:xfrm>
        </p:spPr>
        <p:txBody>
          <a:bodyPr/>
          <a:lstStyle/>
          <a:p>
            <a:pPr marL="0" indent="0" algn="ctr"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Наведена нижче таблиця ілюструє функцію</a:t>
            </a:r>
            <a:endParaRPr lang="uk-UA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600" dirty="0" smtClean="0">
              <a:cs typeface="Times New Roman" pitchFamily="18" charset="0"/>
            </a:endParaRPr>
          </a:p>
          <a:p>
            <a:endParaRPr lang="uk-UA" sz="2600" dirty="0">
              <a:cs typeface="Times New Roman" pitchFamily="18" charset="0"/>
            </a:endParaRPr>
          </a:p>
          <a:p>
            <a:endParaRPr lang="en-US" sz="2600" dirty="0" smtClean="0">
              <a:cs typeface="Times New Roman" pitchFamily="18" charset="0"/>
            </a:endParaRPr>
          </a:p>
          <a:p>
            <a:endParaRPr lang="en-US" sz="2600" dirty="0">
              <a:cs typeface="Times New Roman" pitchFamily="18" charset="0"/>
            </a:endParaRPr>
          </a:p>
          <a:p>
            <a:endParaRPr lang="en-US" sz="2600" dirty="0" smtClean="0">
              <a:cs typeface="Times New Roman" pitchFamily="18" charset="0"/>
            </a:endParaRPr>
          </a:p>
          <a:p>
            <a:endParaRPr lang="en-US" sz="2600" dirty="0">
              <a:cs typeface="Times New Roman" pitchFamily="18" charset="0"/>
            </a:endParaRPr>
          </a:p>
          <a:p>
            <a:endParaRPr lang="en-US" sz="2600" dirty="0" smtClean="0">
              <a:cs typeface="Times New Roman" pitchFamily="18" charset="0"/>
            </a:endParaRPr>
          </a:p>
          <a:p>
            <a:endParaRPr lang="uk-UA" sz="2600" dirty="0" smtClean="0">
              <a:cs typeface="Times New Roman" pitchFamily="18" charset="0"/>
            </a:endParaRPr>
          </a:p>
          <a:p>
            <a:endParaRPr lang="uk-UA" sz="2600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даному випадку ƒ(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Δ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ƒ(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0 для всіх значень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972073"/>
              </p:ext>
            </p:extLst>
          </p:nvPr>
        </p:nvGraphicFramePr>
        <p:xfrm>
          <a:off x="1331640" y="1556792"/>
          <a:ext cx="6480720" cy="3312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1080120"/>
                <a:gridCol w="1080120"/>
                <a:gridCol w="1080120"/>
                <a:gridCol w="1080120"/>
                <a:gridCol w="1080120"/>
              </a:tblGrid>
              <a:tr h="4731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ƒ(х)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Δƒ(х)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2400" baseline="30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uk-UA" sz="2400" baseline="30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ƒ(х)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aseline="30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2400" baseline="30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uk-UA" sz="2400" baseline="30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ƒ(х)</a:t>
                      </a:r>
                      <a:endParaRPr lang="ru-RU" sz="24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2400" baseline="30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uk-UA" sz="2400" baseline="30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ƒ(х)</a:t>
                      </a:r>
                      <a:endParaRPr lang="ru-RU" sz="24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2694" y="6446439"/>
            <a:ext cx="5814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13 з 25</a:t>
            </a:r>
            <a:endParaRPr lang="ru-RU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9" name="Action Button: Back or Previous 8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Beginning 9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Forward or Next 10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Action Button: End 11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Action Button: Custom 12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8816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859487"/>
          </a:xfrm>
        </p:spPr>
        <p:txBody>
          <a:bodyPr>
            <a:normAutofit fontScale="70000" lnSpcReduction="20000"/>
          </a:bodyPr>
          <a:lstStyle/>
          <a:p>
            <a:pPr indent="0" eaLnBrk="0" hangingPunct="0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Оператором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називають функцію, яка відображає функції у функції. Отже, Δ - оператор. </a:t>
            </a:r>
          </a:p>
          <a:p>
            <a:pPr indent="0" eaLnBrk="0" hangingPunct="0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Визначимо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оператор Е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виразом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= 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+ 1). </a:t>
            </a:r>
          </a:p>
          <a:p>
            <a:pPr indent="0" eaLnBrk="0" hangingPunct="0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Таким чином, </a:t>
            </a: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ctr" eaLnBrk="0" hangingPunct="0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Δƒ(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- 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(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)),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eaLnBrk="0" hangingPunc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використане означення (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+ 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indent="0" eaLnBrk="0" hangingPunct="0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Оператор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тотожний оператор. Тому Δ = (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Δ.</a:t>
            </a:r>
          </a:p>
          <a:p>
            <a:pPr indent="0" eaLnBrk="0" hangingPunct="0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Використовуючи запис Δ = (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 вважаючи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І,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маємо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0" hangingPunct="0">
              <a:lnSpc>
                <a:spcPct val="120000"/>
              </a:lnSpc>
              <a:spcBef>
                <a:spcPts val="900"/>
              </a:spcBef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= (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b="1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= </a:t>
            </a:r>
          </a:p>
          <a:p>
            <a:pPr indent="0" eaLnBrk="0" hangingPunct="0">
              <a:lnSpc>
                <a:spcPct val="120000"/>
              </a:lnSpc>
              <a:spcBef>
                <a:spcPts val="900"/>
              </a:spcBef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b="1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-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b="1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+…+ (-1)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b="1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+…+ (-1)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= </a:t>
            </a:r>
          </a:p>
          <a:p>
            <a:pPr indent="0" eaLnBrk="0" hangingPunct="0">
              <a:lnSpc>
                <a:spcPct val="120000"/>
              </a:lnSpc>
              <a:spcBef>
                <a:spcPts val="900"/>
              </a:spcBef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+ 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· 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 +…+ (-1)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uk-UA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+ n - k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+…+ (-1)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0" eaLnBrk="0" hangingPunct="0">
              <a:lnSpc>
                <a:spcPct val="120000"/>
              </a:lnSpc>
              <a:spcBef>
                <a:spcPts val="1200"/>
              </a:spcBef>
              <a:buNone/>
              <a:defRPr/>
            </a:pP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eaLnBrk="0" hangingPunc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= 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 +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3) - 3 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+ 2) + 3 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+ 1) - ƒ(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814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14 з 25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5" y="62068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35" y="5085184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16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447" y="520842"/>
                <a:ext cx="8229600" cy="5931495"/>
              </a:xfrm>
            </p:spPr>
            <p:txBody>
              <a:bodyPr>
                <a:normAutofit/>
              </a:bodyPr>
              <a:lstStyle/>
              <a:p>
                <a:pPr indent="0" algn="just">
                  <a:spcBef>
                    <a:spcPts val="400"/>
                  </a:spcBef>
                  <a:buNone/>
                  <a:defRPr/>
                </a:pPr>
                <a:r>
                  <a:rPr lang="uk-UA" sz="26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 ТЕОРЕМА 5.5</a:t>
                </a:r>
                <a:r>
                  <a:rPr lang="uk-UA" sz="26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Оператори Δ і </a:t>
                </a:r>
                <a:r>
                  <a:rPr lang="uk-UA" sz="26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мають наступні властивості.</a:t>
                </a:r>
                <a:endParaRPr lang="ru-RU" sz="26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indent="0" algn="just">
                  <a:spcBef>
                    <a:spcPts val="400"/>
                  </a:spcBef>
                  <a:buNone/>
                  <a:defRPr/>
                </a:pP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Для дійсного числа </a:t>
                </a:r>
                <a:r>
                  <a:rPr lang="uk-UA" sz="26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та функції ƒ і </a:t>
                </a:r>
                <a:r>
                  <a:rPr lang="uk-UA" sz="26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 </a:t>
                </a:r>
                <a:endParaRPr lang="ru-RU" sz="26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indent="0" algn="just">
                  <a:spcBef>
                    <a:spcPts val="400"/>
                  </a:spcBef>
                  <a:buNone/>
                  <a:defRPr/>
                </a:pP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а) </a:t>
                </a:r>
                <a:r>
                  <a:rPr lang="uk-UA" sz="26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(ƒ + </a:t>
                </a:r>
                <a:r>
                  <a:rPr lang="uk-UA" sz="26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= </a:t>
                </a:r>
                <a:r>
                  <a:rPr lang="uk-UA" sz="26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(ƒ) + </a:t>
                </a:r>
                <a:r>
                  <a:rPr lang="uk-UA" sz="26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6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); </a:t>
                </a:r>
                <a:r>
                  <a:rPr lang="uk-UA" sz="26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(ƒ + </a:t>
                </a:r>
                <a:r>
                  <a:rPr lang="uk-UA" sz="26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= </a:t>
                </a:r>
                <a:r>
                  <a:rPr lang="uk-UA" sz="26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(ƒ) + </a:t>
                </a:r>
                <a:r>
                  <a:rPr lang="uk-UA" sz="26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6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);</a:t>
                </a:r>
                <a:endParaRPr lang="ru-RU" sz="26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indent="0" algn="just">
                  <a:spcBef>
                    <a:spcPts val="400"/>
                  </a:spcBef>
                  <a:buNone/>
                  <a:defRPr/>
                </a:pP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б) </a:t>
                </a:r>
                <a:r>
                  <a:rPr lang="uk-UA" sz="26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6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ƒ) = </a:t>
                </a:r>
                <a:r>
                  <a:rPr lang="uk-UA" sz="26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6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(ƒ); </a:t>
                </a:r>
                <a:r>
                  <a:rPr lang="uk-UA" sz="26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6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ƒ) = </a:t>
                </a:r>
                <a:r>
                  <a:rPr lang="uk-UA" sz="26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6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(ƒ);</a:t>
                </a:r>
                <a:endParaRPr lang="ru-RU" sz="26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indent="0" algn="just">
                  <a:spcBef>
                    <a:spcPts val="400"/>
                  </a:spcBef>
                  <a:buNone/>
                  <a:defRPr/>
                </a:pP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в) </a:t>
                </a:r>
                <a:r>
                  <a:rPr lang="uk-UA" sz="26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6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Δ 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uk-UA" sz="26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uk-UA" sz="26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Е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;</a:t>
                </a:r>
                <a:endParaRPr lang="ru-RU" sz="26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indent="0" algn="just">
                  <a:spcBef>
                    <a:spcPts val="400"/>
                  </a:spcBef>
                  <a:buNone/>
                  <a:defRPr/>
                </a:pP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г) </a:t>
                </a:r>
                <a:r>
                  <a:rPr lang="uk-UA" sz="26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6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= 0; </a:t>
                </a:r>
                <a:r>
                  <a:rPr lang="uk-UA" sz="26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6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= </a:t>
                </a:r>
                <a:r>
                  <a:rPr lang="uk-UA" sz="26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uk-UA" sz="26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uk-UA" sz="26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indent="0" algn="just">
                  <a:spcBef>
                    <a:spcPts val="400"/>
                  </a:spcBef>
                  <a:buNone/>
                  <a:defRPr/>
                </a:pPr>
                <a:endParaRPr lang="en-US" sz="26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indent="0" algn="just">
                  <a:spcBef>
                    <a:spcPts val="400"/>
                  </a:spcBef>
                  <a:buNone/>
                  <a:defRPr/>
                </a:pPr>
                <a:r>
                  <a:rPr lang="ru-RU" sz="26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 ТЕОРЕМА 5.6. </a:t>
                </a:r>
                <a:r>
                  <a:rPr lang="ru-RU" sz="26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Правила добутку </a:t>
                </a:r>
                <a:r>
                  <a:rPr lang="ru-RU" sz="26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й </a:t>
                </a:r>
                <a:r>
                  <a:rPr lang="ru-RU" sz="26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частки. Для функц</a:t>
                </a:r>
                <a:r>
                  <a:rPr lang="uk-UA" sz="26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ій ƒ і </a:t>
                </a:r>
                <a:r>
                  <a:rPr lang="en-US" sz="2600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600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ru-RU" sz="2600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indent="0" algn="ctr">
                  <a:spcBef>
                    <a:spcPts val="400"/>
                  </a:spcBef>
                  <a:buNone/>
                  <a:defRPr/>
                </a:pPr>
                <a14:m>
                  <m:oMath xmlns:m="http://schemas.openxmlformats.org/officeDocument/2006/math">
                    <m:r>
                      <a:rPr lang="uk-UA" sz="26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∆</m:t>
                    </m:r>
                    <m:d>
                      <m:dPr>
                        <m:ctrlPr>
                          <a:rPr lang="ru-RU" sz="26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𝑓𝑔</m:t>
                        </m:r>
                      </m:e>
                    </m:d>
                    <m:r>
                      <a:rPr lang="en-US" sz="26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6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𝑓</m:t>
                    </m:r>
                    <m:r>
                      <a:rPr lang="en-US" sz="26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∙ ∆</m:t>
                    </m:r>
                    <m:d>
                      <m:dPr>
                        <m:ctrlPr>
                          <a:rPr lang="en-US" sz="26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𝑔</m:t>
                        </m:r>
                      </m:e>
                    </m:d>
                    <m:r>
                      <a:rPr lang="en-US" sz="26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6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𝐸</m:t>
                    </m:r>
                    <m:r>
                      <a:rPr lang="en-US" sz="26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6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𝑔</m:t>
                    </m:r>
                    <m:r>
                      <a:rPr lang="en-US" sz="26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)∙∆</m:t>
                    </m:r>
                    <m:r>
                      <a:rPr lang="en-US" sz="26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𝑓</m:t>
                    </m:r>
                  </m:oMath>
                </a14:m>
                <a:r>
                  <a:rPr lang="en-US" sz="2600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ru-RU" sz="26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правило добутку</a:t>
                </a:r>
              </a:p>
              <a:p>
                <a:pPr indent="0" algn="ctr">
                  <a:spcBef>
                    <a:spcPts val="400"/>
                  </a:spcBef>
                  <a:buNone/>
                  <a:defRPr/>
                </a:pPr>
                <a14:m>
                  <m:oMath xmlns:m="http://schemas.openxmlformats.org/officeDocument/2006/math">
                    <m:r>
                      <a:rPr lang="uk-UA" sz="260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∆</m:t>
                    </m:r>
                    <m:d>
                      <m:dPr>
                        <m:ctrlPr>
                          <a:rPr lang="uk-UA" sz="260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uk-UA" sz="2600" i="1" smtClean="0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2600" b="0" i="1" smtClean="0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sz="2600" b="0" i="1" smtClean="0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𝑔</m:t>
                            </m:r>
                          </m:den>
                        </m:f>
                      </m:e>
                    </m:d>
                    <m:r>
                      <a:rPr lang="en-US" sz="2600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𝑔</m:t>
                        </m:r>
                        <m:r>
                          <a:rPr lang="en-US" sz="26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∙∆</m:t>
                        </m:r>
                        <m:d>
                          <m:dPr>
                            <m:ctrlPr>
                              <a:rPr lang="en-US" sz="2600" b="0" i="1" smtClean="0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en-US" sz="26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6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𝑓</m:t>
                        </m:r>
                        <m:r>
                          <a:rPr lang="en-US" sz="26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∙(∆</m:t>
                        </m:r>
                        <m:d>
                          <m:dPr>
                            <m:ctrlPr>
                              <a:rPr lang="en-US" sz="2600" b="0" i="1" smtClean="0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𝑔</m:t>
                            </m:r>
                          </m:e>
                        </m:d>
                        <m:r>
                          <a:rPr lang="en-US" sz="26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6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𝑔</m:t>
                        </m:r>
                        <m:r>
                          <a:rPr lang="en-US" sz="26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∙(</m:t>
                        </m:r>
                        <m:r>
                          <a:rPr lang="en-US" sz="26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sz="2600" b="0" i="1" smtClean="0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𝑔</m:t>
                            </m:r>
                          </m:e>
                        </m:d>
                        <m:r>
                          <a:rPr lang="en-US" sz="26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600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- </a:t>
                </a:r>
                <a:r>
                  <a:rPr lang="uk-UA" sz="26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правило частки</a:t>
                </a:r>
                <a:endParaRPr lang="uk-UA" sz="2600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indent="263525">
                  <a:buFont typeface="Wingdings 3" pitchFamily="18" charset="2"/>
                  <a:buNone/>
                  <a:defRPr/>
                </a:pPr>
                <a:endParaRPr lang="uk-UA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447" y="520842"/>
                <a:ext cx="8229600" cy="5931495"/>
              </a:xfrm>
              <a:blipFill rotWithShape="1">
                <a:blip r:embed="rId3"/>
                <a:stretch>
                  <a:fillRect t="-925" r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12694" y="6446439"/>
            <a:ext cx="5814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15 з 25</a:t>
            </a:r>
            <a:endParaRPr lang="ru-RU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6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7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8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9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10">
              <a:hlinkClick r:id="rId4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2" name="Text Box 2"/>
          <p:cNvSpPr txBox="1"/>
          <p:nvPr/>
        </p:nvSpPr>
        <p:spPr>
          <a:xfrm>
            <a:off x="-25749" y="332656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/>
          <p:nvPr/>
        </p:nvSpPr>
        <p:spPr>
          <a:xfrm>
            <a:off x="-55703" y="3824445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8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85948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uk-UA" sz="2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+ 6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)(2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+ 5) = </a:t>
            </a:r>
            <a:endParaRPr lang="uk-UA" sz="2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+ 6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Δ(2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+ 5) +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+ 5) Δ(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+ 6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 3" pitchFamily="18" charset="2"/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+ 6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)(2 Δ(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+ Δ(5)) +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+ 5)(Δ(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+ 6 Δ(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>
              <a:lnSpc>
                <a:spcPct val="150000"/>
              </a:lnSpc>
              <a:buFont typeface="Wingdings 3" pitchFamily="18" charset="2"/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+ 6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)(4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+ 2) +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+ 5)(2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 + 6) =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 3" pitchFamily="18" charset="2"/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+ 6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)(4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+ 2) + (2((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+ 1)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+ 5)(2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+ 7) =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 3" pitchFamily="18" charset="2"/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+ 6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)(4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+ 2) + (2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+ 4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+ 7)(2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+ 7).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814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16 з 25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39" y="908720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29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36866"/>
            <a:ext cx="8229600" cy="5715471"/>
          </a:xfrm>
        </p:spPr>
        <p:txBody>
          <a:bodyPr>
            <a:normAutofit/>
          </a:bodyPr>
          <a:lstStyle/>
          <a:p>
            <a:pPr marL="0" indent="269875">
              <a:buNone/>
            </a:pPr>
            <a:r>
              <a:rPr lang="uk-UA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5.7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9875">
              <a:buNone/>
            </a:pP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тод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Δ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- 1). </a:t>
            </a:r>
          </a:p>
          <a:p>
            <a:pPr marL="0" indent="269875">
              <a:buNone/>
            </a:pP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частотності, якщо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2</a:t>
            </a:r>
            <a:r>
              <a:rPr lang="en-US" sz="28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тоді Δ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2</a:t>
            </a:r>
            <a:r>
              <a:rPr lang="en-US" sz="28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69875">
              <a:buNone/>
            </a:pPr>
            <a:endParaRPr lang="ru-RU" sz="28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9875">
              <a:buNone/>
            </a:pPr>
            <a:endParaRPr lang="ru-RU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9875" algn="ctr">
              <a:buFont typeface="Wingdings 3" pitchFamily="18" charset="2"/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Δ(</a:t>
            </a:r>
            <a:r>
              <a:rPr lang="uk-UA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+ 3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+ 4 + 2</a:t>
            </a:r>
            <a:r>
              <a:rPr lang="uk-UA" sz="28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+ 4</a:t>
            </a:r>
            <a:r>
              <a:rPr lang="uk-UA" sz="28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endParaRPr lang="uk-UA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9875" algn="ctr">
              <a:buFont typeface="Wingdings 3" pitchFamily="18" charset="2"/>
              <a:buNone/>
            </a:pP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Δ(</a:t>
            </a:r>
            <a:r>
              <a:rPr lang="uk-UA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+ 3Δ(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+ 4Δ + Δ(2</a:t>
            </a:r>
            <a:r>
              <a:rPr lang="uk-UA" sz="28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Δ(4</a:t>
            </a:r>
            <a:r>
              <a:rPr lang="uk-UA" sz="2800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</a:t>
            </a:r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9875" algn="ctr">
              <a:buFont typeface="Wingdings 3" pitchFamily="18" charset="2"/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uk-UA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 + 3 + 2</a:t>
            </a:r>
            <a:r>
              <a:rPr lang="uk-UA" sz="2800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+3 · 4</a:t>
            </a:r>
            <a:r>
              <a:rPr lang="uk-UA" sz="2800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marL="0" indent="269875" algn="ctr">
              <a:buFont typeface="Wingdings 3" pitchFamily="18" charset="2"/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+ 4 + 2</a:t>
            </a:r>
            <a:r>
              <a:rPr lang="uk-UA" sz="28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+ 3 · 4</a:t>
            </a:r>
            <a:r>
              <a:rPr lang="uk-UA" sz="28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814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17 з 25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65" y="2996952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"/>
          <p:cNvSpPr txBox="1"/>
          <p:nvPr/>
        </p:nvSpPr>
        <p:spPr>
          <a:xfrm>
            <a:off x="-8215" y="620686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236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Факторіальні многочлени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...+ а</a:t>
            </a:r>
            <a:r>
              <a:rPr lang="en-US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деякого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називається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факторіальним многочленом.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268288">
              <a:lnSpc>
                <a:spcPct val="120000"/>
              </a:lnSpc>
              <a:buFont typeface="Wingdings 3" pitchFamily="18" charset="2"/>
              <a:buNone/>
              <a:defRPr/>
            </a:pPr>
            <a:endParaRPr lang="uk-UA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Звичайний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многочлен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- 19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+ 34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- 21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+ 5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подати у вигляді факторіального многочлена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 algn="ctr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(4)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розділити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- 19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+ 34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- 21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- 5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отримаємо частку 3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- 19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+ 34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- 21 з остачею -5. </a:t>
            </a:r>
          </a:p>
          <a:p>
            <a:pPr marL="0" indent="268288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розділити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(4)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отримаємо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- 1)(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- 2)(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- 3)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- 1)(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- 2)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- 1)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остачею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68288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Отже,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-5 і 3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- 19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+ 34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- 21 =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- 1)(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- 2)(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- 3)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- 1)(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- 2)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- 1)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814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18 з 25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79" y="134076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6" y="2539089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6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15471"/>
          </a:xfrm>
        </p:spPr>
        <p:txBody>
          <a:bodyPr>
            <a:normAutofit fontScale="70000" lnSpcReduction="20000"/>
          </a:bodyPr>
          <a:lstStyle/>
          <a:p>
            <a:pPr marL="0" indent="268288">
              <a:lnSpc>
                <a:spcPct val="120000"/>
              </a:lnSpc>
              <a:buFont typeface="Wingdings 3" pitchFamily="18" charset="2"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19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+ 34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21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розділити на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- 1, отримаємо частку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- 2)(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- 3)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- 2)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остачею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268288">
              <a:lnSpc>
                <a:spcPct val="120000"/>
              </a:lnSpc>
              <a:buFont typeface="Wingdings 3" pitchFamily="18" charset="2"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Тому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-3 і 3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- 16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+ 18 =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- 2)(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- 3)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- 2)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>
              <a:lnSpc>
                <a:spcPct val="120000"/>
              </a:lnSpc>
              <a:buFont typeface="Wingdings 3" pitchFamily="18" charset="2"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розділити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- 16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+ 18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- 2, то отримаємо частку </a:t>
            </a:r>
            <a:b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- 10 з остачею -2. </a:t>
            </a:r>
          </a:p>
          <a:p>
            <a:pPr marL="0" indent="268288">
              <a:lnSpc>
                <a:spcPct val="120000"/>
              </a:lnSpc>
              <a:buFont typeface="Wingdings 3" pitchFamily="18" charset="2"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розділити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- 2)(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- 3)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- 2)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- 2, то отримаємо частку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- 3)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 остачу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268288">
              <a:lnSpc>
                <a:spcPct val="120000"/>
              </a:lnSpc>
              <a:buFont typeface="Wingdings 3" pitchFamily="18" charset="2"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Отже,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-2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3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- 10 =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 -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3)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>
              <a:lnSpc>
                <a:spcPct val="120000"/>
              </a:lnSpc>
              <a:buFont typeface="Wingdings 3" pitchFamily="18" charset="2"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Розділивши 3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- 10 на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- 3, отримаємо 3 та остачу -1.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>
              <a:lnSpc>
                <a:spcPct val="120000"/>
              </a:lnSpc>
              <a:buFont typeface="Wingdings 3" pitchFamily="18" charset="2"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Розділивши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- 3)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- 3, отримуємо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 остачу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268288">
              <a:lnSpc>
                <a:spcPct val="120000"/>
              </a:lnSpc>
              <a:buFont typeface="Wingdings 3" pitchFamily="18" charset="2"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Тому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3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-1.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>
              <a:lnSpc>
                <a:spcPct val="120000"/>
              </a:lnSpc>
              <a:buFont typeface="Wingdings 3" pitchFamily="18" charset="2"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Отже, шуканий факторіальний многочлен має вигляд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 algn="ctr">
              <a:lnSpc>
                <a:spcPct val="120000"/>
              </a:lnSpc>
              <a:buFont typeface="Wingdings 3" pitchFamily="18" charset="2"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(4)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-3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-5.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2694" y="6446439"/>
            <a:ext cx="5814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19 з 25</a:t>
            </a:r>
            <a:endParaRPr lang="ru-RU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6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7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8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9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10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1274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Однор</a:t>
            </a:r>
            <a:r>
              <a:rPr lang="uk-UA" dirty="0" smtClean="0">
                <a:hlinkClick r:id="rId2" action="ppaction://hlinksldjump"/>
              </a:rPr>
              <a:t>ідні лінійні рекурентні відношення</a:t>
            </a:r>
            <a:endParaRPr lang="uk-UA" dirty="0" smtClean="0"/>
          </a:p>
          <a:p>
            <a:r>
              <a:rPr lang="uk-UA" dirty="0" smtClean="0">
                <a:hlinkClick r:id="rId3" action="ppaction://hlinksldjump"/>
              </a:rPr>
              <a:t>Неоднорідні лінійні рекурентні відношення</a:t>
            </a:r>
            <a:endParaRPr lang="uk-UA" dirty="0" smtClean="0"/>
          </a:p>
          <a:p>
            <a:r>
              <a:rPr lang="uk-UA" dirty="0" smtClean="0">
                <a:hlinkClick r:id="rId4" action="ppaction://hlinksldjump"/>
              </a:rPr>
              <a:t>Скінчені різниці</a:t>
            </a:r>
            <a:endParaRPr lang="uk-UA" dirty="0" smtClean="0"/>
          </a:p>
          <a:p>
            <a:r>
              <a:rPr lang="uk-UA" dirty="0" smtClean="0">
                <a:hlinkClick r:id="rId5" action="ppaction://hlinksldjump"/>
              </a:rPr>
              <a:t>Факторіальні многочлени</a:t>
            </a:r>
            <a:endParaRPr lang="uk-UA" dirty="0" smtClean="0"/>
          </a:p>
          <a:p>
            <a:r>
              <a:rPr lang="uk-UA" dirty="0" smtClean="0">
                <a:hlinkClick r:id="rId6" action="ppaction://hlinksldjump"/>
              </a:rPr>
              <a:t>Додавання різниць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8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5931495"/>
          </a:xfrm>
        </p:spPr>
        <p:txBody>
          <a:bodyPr>
            <a:noAutofit/>
          </a:bodyPr>
          <a:lstStyle/>
          <a:p>
            <a:pPr marL="0" indent="536575" algn="ctr">
              <a:buFont typeface="Wingdings 3" pitchFamily="18" charset="2"/>
              <a:buNone/>
              <a:defRPr/>
            </a:pPr>
            <a:r>
              <a:rPr lang="uk-UA" sz="23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Алгоритм знаходження факторіального многочлена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536575">
              <a:buFont typeface="Wingdings 3" pitchFamily="18" charset="2"/>
              <a:buNone/>
              <a:defRPr/>
            </a:pP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Крок 1.Для заданого многочлена 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степені 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покласти 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0. </a:t>
            </a:r>
          </a:p>
          <a:p>
            <a:pPr marL="0" indent="536575">
              <a:buFont typeface="Wingdings 3" pitchFamily="18" charset="2"/>
              <a:buNone/>
              <a:defRPr/>
            </a:pP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Крок 2. Розділити 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на 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k,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отримати остачу 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частку 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536575">
              <a:buFont typeface="Wingdings 3" pitchFamily="18" charset="2"/>
              <a:buNone/>
              <a:defRPr/>
            </a:pP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Крок 3. Покласти 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3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536575">
              <a:buFont typeface="Wingdings 3" pitchFamily="18" charset="2"/>
              <a:buNone/>
              <a:defRPr/>
            </a:pP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Крок 4. Якщо 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  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процес закінчено. У противному випадку покласти 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 = k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 і повернутися до кроку 2</a:t>
            </a:r>
            <a:r>
              <a:rPr lang="uk-UA" sz="2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536575">
              <a:buFont typeface="Wingdings 3" pitchFamily="18" charset="2"/>
              <a:buNone/>
              <a:defRPr/>
            </a:pPr>
            <a:endParaRPr lang="uk-UA" sz="23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 algn="ctr">
              <a:buFont typeface="Wingdings 3" pitchFamily="18" charset="2"/>
              <a:buNone/>
              <a:defRPr/>
            </a:pPr>
            <a:r>
              <a:rPr lang="uk-UA" sz="23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Методи переходу від факторіального многочлена до звичайного</a:t>
            </a:r>
            <a:r>
              <a:rPr lang="uk-UA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3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відкрити кожен доданок і зібрати подібні члени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3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обчислити факторіальний многочлен в 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 точці (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степінь многочлена) з апроксимацією значень многочленом степені </a:t>
            </a:r>
            <a:r>
              <a:rPr lang="uk-UA" sz="2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3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зворотна форма скороченого ділення. </a:t>
            </a:r>
          </a:p>
          <a:p>
            <a:pPr marL="0" indent="536575">
              <a:buFont typeface="Wingdings 3" pitchFamily="18" charset="2"/>
              <a:buNone/>
              <a:defRPr/>
            </a:pPr>
            <a:endParaRPr lang="uk-UA" sz="2300" dirty="0">
              <a:cs typeface="Times New Roman" pitchFamily="18" charset="0"/>
            </a:endParaRPr>
          </a:p>
          <a:p>
            <a:endParaRPr lang="ru-RU" sz="2300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814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20 з 25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2296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6219527"/>
          </a:xfrm>
        </p:spPr>
        <p:txBody>
          <a:bodyPr/>
          <a:lstStyle/>
          <a:p>
            <a:pPr marL="0" indent="268288">
              <a:spcBef>
                <a:spcPts val="600"/>
              </a:spcBef>
              <a:buFont typeface="Wingdings 3" pitchFamily="18" charset="2"/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Покладемо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- 8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+ 21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- 6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+ 3.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>
              <a:buFont typeface="Wingdings 3" pitchFamily="18" charset="2"/>
              <a:buNone/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>
              <a:buFont typeface="Wingdings 3" pitchFamily="18" charset="2"/>
              <a:buNone/>
            </a:pPr>
            <a:endParaRPr lang="uk-UA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>
              <a:buFont typeface="Wingdings 3" pitchFamily="18" charset="2"/>
              <a:buNone/>
            </a:pPr>
            <a:endParaRPr lang="uk-UA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>
              <a:buFont typeface="Wingdings 3" pitchFamily="18" charset="2"/>
              <a:buNone/>
            </a:pPr>
            <a:endParaRPr lang="uk-UA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>
              <a:buFont typeface="Wingdings 3" pitchFamily="18" charset="2"/>
              <a:buNone/>
            </a:pPr>
            <a:endParaRPr lang="uk-UA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>
              <a:buFont typeface="Wingdings 3" pitchFamily="18" charset="2"/>
              <a:buNone/>
            </a:pPr>
            <a:endParaRPr lang="uk-UA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>
              <a:buFont typeface="Wingdings 3" pitchFamily="18" charset="2"/>
              <a:buNone/>
            </a:pPr>
            <a:endParaRPr lang="uk-UA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>
              <a:buFont typeface="Wingdings 3" pitchFamily="18" charset="2"/>
              <a:buNone/>
            </a:pPr>
            <a:endParaRPr lang="uk-UA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>
              <a:spcBef>
                <a:spcPts val="1200"/>
              </a:spcBef>
              <a:buFont typeface="Wingdings 3" pitchFamily="18" charset="2"/>
              <a:buNone/>
            </a:pP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  дає факторіальний многочлен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(4)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- 2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+ 4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+ 8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+ 3.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971474"/>
              </p:ext>
            </p:extLst>
          </p:nvPr>
        </p:nvGraphicFramePr>
        <p:xfrm>
          <a:off x="2771800" y="1196752"/>
          <a:ext cx="3808410" cy="4023360"/>
        </p:xfrm>
        <a:graphic>
          <a:graphicData uri="http://schemas.openxmlformats.org/drawingml/2006/table">
            <a:tbl>
              <a:tblPr/>
              <a:tblGrid>
                <a:gridCol w="634735"/>
                <a:gridCol w="634735"/>
                <a:gridCol w="634735"/>
                <a:gridCol w="634735"/>
                <a:gridCol w="634735"/>
                <a:gridCol w="634735"/>
              </a:tblGrid>
              <a:tr h="336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[3]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[8]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-10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[4]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[-2]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[1]</a:t>
                      </a:r>
                      <a:endParaRPr lang="ru-RU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2694" y="6446439"/>
            <a:ext cx="5814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21 з 25</a:t>
            </a:r>
            <a:endParaRPr lang="ru-RU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6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7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8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9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10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41" y="332656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93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19527"/>
          </a:xfrm>
        </p:spPr>
        <p:txBody>
          <a:bodyPr>
            <a:noAutofit/>
          </a:bodyPr>
          <a:lstStyle/>
          <a:p>
            <a:pPr marL="0" indent="536575" algn="just">
              <a:buFont typeface="Wingdings 3" pitchFamily="18" charset="2"/>
              <a:buNone/>
              <a:defRPr/>
            </a:pPr>
            <a:r>
              <a:rPr lang="uk-UA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Числа Стирлінга 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першого роду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визначенні відношеннями</a:t>
            </a:r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6575" algn="just">
              <a:buFont typeface="Wingdings 3" pitchFamily="18" charset="2"/>
              <a:buNone/>
              <a:defRPr/>
            </a:pPr>
            <a:r>
              <a:rPr lang="en-US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2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0                         при всіх 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≥ 1;</a:t>
            </a:r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6575" algn="just">
              <a:buFont typeface="Wingdings 3" pitchFamily="18" charset="2"/>
              <a:buNone/>
              <a:defRPr/>
            </a:pP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2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1                         при всіх 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≥ 0.</a:t>
            </a:r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6575" algn="just">
              <a:buFont typeface="Wingdings 3" pitchFamily="18" charset="2"/>
              <a:buNone/>
              <a:defRPr/>
            </a:pPr>
            <a:r>
              <a:rPr lang="en-US" sz="2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+1)</a:t>
            </a:r>
            <a:r>
              <a:rPr lang="uk-UA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пs</a:t>
            </a:r>
            <a:r>
              <a:rPr lang="en-US" sz="22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6575" algn="just">
              <a:buFont typeface="Wingdings 3" pitchFamily="18" charset="2"/>
              <a:buNone/>
              <a:defRPr/>
            </a:pPr>
            <a:r>
              <a:rPr lang="uk-UA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Стирлінга другого роду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визначені відношеннями</a:t>
            </a:r>
          </a:p>
          <a:p>
            <a:pPr marL="0" indent="536575" algn="just">
              <a:buFont typeface="Wingdings 3" pitchFamily="18" charset="2"/>
              <a:buNone/>
              <a:defRPr/>
            </a:pPr>
            <a:r>
              <a:rPr lang="en-US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2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0                         при всіх 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≥ 1;</a:t>
            </a:r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6575" algn="just">
              <a:buFont typeface="Wingdings 3" pitchFamily="18" charset="2"/>
              <a:buNone/>
              <a:defRPr/>
            </a:pP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2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1                         при всіх 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≥ 0.</a:t>
            </a:r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6575" algn="just">
              <a:buFont typeface="Wingdings 3" pitchFamily="18" charset="2"/>
              <a:buNone/>
              <a:defRPr/>
            </a:pPr>
            <a:r>
              <a:rPr lang="en-US" sz="2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+1)</a:t>
            </a:r>
            <a:r>
              <a:rPr lang="uk-UA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536575" algn="just">
              <a:buFont typeface="Wingdings 3" pitchFamily="18" charset="2"/>
              <a:buNone/>
              <a:defRPr/>
            </a:pP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</a:t>
            </a:r>
            <a:r>
              <a:rPr lang="uk-UA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5.8. </a:t>
            </a:r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endParaRPr lang="uk-UA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 3" pitchFamily="18" charset="2"/>
              <a:buNone/>
              <a:defRPr/>
            </a:pPr>
            <a:r>
              <a:rPr lang="en-US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-…+(-1)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+(-1)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+(-1)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536575" algn="just">
              <a:buFont typeface="Wingdings 3" pitchFamily="18" charset="2"/>
              <a:buNone/>
              <a:defRPr/>
            </a:pP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Коефіцієнти </a:t>
            </a:r>
            <a:r>
              <a:rPr lang="en-US" sz="2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 числами Стирлінга першого </a:t>
            </a:r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роду</a:t>
            </a:r>
            <a:endParaRPr lang="uk-UA" sz="2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9263" algn="just">
              <a:buFont typeface="Wingdings 3" pitchFamily="18" charset="2"/>
              <a:buNone/>
            </a:pP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</a:t>
            </a:r>
            <a:r>
              <a:rPr lang="uk-UA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5.9. </a:t>
            </a:r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</a:t>
            </a:r>
          </a:p>
          <a:p>
            <a:pPr marL="0" indent="449263" algn="ctr">
              <a:buFont typeface="Wingdings 3" pitchFamily="18" charset="2"/>
              <a:buNone/>
            </a:pPr>
            <a:r>
              <a:rPr lang="en-US" sz="22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i="1" baseline="30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2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sn</a:t>
            </a:r>
            <a:r>
              <a:rPr lang="en-US" sz="22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2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-1)</a:t>
            </a:r>
            <a:r>
              <a:rPr lang="en-US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2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-2)</a:t>
            </a:r>
            <a:r>
              <a:rPr lang="en-US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+…+</a:t>
            </a:r>
            <a:r>
              <a:rPr lang="en-US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en-US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baseline="30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9263" algn="just">
              <a:buFont typeface="Wingdings 3" pitchFamily="18" charset="2"/>
              <a:buNone/>
            </a:pPr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Коефіцієнти </a:t>
            </a:r>
            <a:r>
              <a:rPr lang="en-US" sz="2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є числами Стирлінга другого роду</a:t>
            </a:r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6575">
              <a:buFont typeface="Wingdings 3" pitchFamily="18" charset="2"/>
              <a:buNone/>
              <a:defRPr/>
            </a:pPr>
            <a:endParaRPr lang="ru-RU" sz="3500" baseline="30000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814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22 з 25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2" y="1948289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2"/>
          <p:cNvSpPr txBox="1"/>
          <p:nvPr/>
        </p:nvSpPr>
        <p:spPr>
          <a:xfrm>
            <a:off x="280334" y="3284984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2"/>
          <p:cNvSpPr txBox="1"/>
          <p:nvPr/>
        </p:nvSpPr>
        <p:spPr>
          <a:xfrm>
            <a:off x="280333" y="4459547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442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Додавання різниць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3025"/>
                <a:ext cx="8335412" cy="5137150"/>
              </a:xfrm>
            </p:spPr>
            <p:txBody>
              <a:bodyPr>
                <a:normAutofit fontScale="92500"/>
              </a:bodyPr>
              <a:lstStyle/>
              <a:p>
                <a:pPr marL="0" indent="623888">
                  <a:buFont typeface="Wingdings 3" pitchFamily="18" charset="2"/>
                  <a:buNone/>
                </a:pPr>
                <a:r>
                  <a:rPr lang="uk-UA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ТЕОРЕМА 5.10.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ru-RU" sz="28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𝐸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2800" b="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8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uk-UA" sz="28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uk-UA" sz="28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Нехай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ru-RU" sz="28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тод</a:t>
                </a:r>
                <a:r>
                  <a:rPr lang="uk-UA" sz="28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і</a:t>
                </a:r>
                <a:endParaRPr lang="en-US" sz="28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ru-RU" sz="2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800" b="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uk-UA" sz="2800" b="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800" b="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uk-UA" sz="2800" b="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7</m:t>
                          </m:r>
                        </m:sup>
                        <m:e>
                          <m:r>
                            <a:rPr lang="en-US" sz="2800" b="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ru-RU" sz="2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uk-UA" sz="2800" b="0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ru-RU" sz="2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800" b="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uk-UA" sz="2800" b="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800" b="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800" b="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7</m:t>
                          </m:r>
                        </m:sup>
                        <m:e>
                          <m:sSup>
                            <m:sSupPr>
                              <m:ctrlPr>
                                <a:rPr lang="ru-RU" sz="2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uk-UA" sz="2800" b="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800" b="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uk-UA" sz="2800" b="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uk-UA" sz="2800" b="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r>
                        <a:rPr lang="uk-UA" sz="2800" b="0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sz="2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28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 b="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800" b="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uk-UA" sz="2800" b="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2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ru-RU" sz="2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800" b="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uk-UA" sz="2800" b="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2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ru-RU" sz="2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uk-UA" sz="2800" b="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sSubSup>
                        <m:sSubSupPr>
                          <m:ctrlPr>
                            <a:rPr lang="ru-RU" sz="2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uk-UA" sz="2800" b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|</m:t>
                          </m:r>
                        </m:e>
                        <m:sub>
                          <m:r>
                            <a:rPr lang="en-US" sz="2800" b="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800" b="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8</m:t>
                          </m:r>
                        </m:sup>
                      </m:sSubSup>
                      <m:r>
                        <a:rPr lang="uk-UA" sz="28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8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8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8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−3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3+</m:t>
                          </m: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−3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uk-UA" sz="28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3025"/>
                <a:ext cx="8335412" cy="5137150"/>
              </a:xfrm>
              <a:blipFill rotWithShape="1">
                <a:blip r:embed="rId2"/>
                <a:stretch>
                  <a:fillRect l="-1244" t="-15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12694" y="6446439"/>
            <a:ext cx="5814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23 з 25</a:t>
            </a:r>
            <a:endParaRPr lang="ru-RU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6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7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8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9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10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56992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2"/>
          <p:cNvSpPr txBox="1"/>
          <p:nvPr/>
        </p:nvSpPr>
        <p:spPr>
          <a:xfrm>
            <a:off x="241660" y="1196752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252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 до лекції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Андерсон Д.А.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Дискретная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математика и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комбинаторика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Пер. с англ.. – М.: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Изд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Вильямс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», 2003. – 960 с.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Хаггарти</a:t>
            </a:r>
            <a:r>
              <a:rPr lang="ru-RU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Р. Дискретная математика для программистов. Москва: </a:t>
            </a:r>
            <a:r>
              <a:rPr lang="ru-RU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Техносфера</a:t>
            </a:r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2005. – 400 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779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140968"/>
            <a:ext cx="7848600" cy="563562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5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Умовні позначення</a:t>
            </a:r>
            <a:endParaRPr lang="ru-RU" dirty="0"/>
          </a:p>
        </p:txBody>
      </p:sp>
      <p:pic>
        <p:nvPicPr>
          <p:cNvPr id="8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49" y="2096595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0" y="148383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zadova\Pictures\zametk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73" y="2636912"/>
            <a:ext cx="544410" cy="54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87354" y="3172990"/>
            <a:ext cx="5034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uk-UA" sz="5400" b="1" cap="none" spc="0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38100" cmpd="sng">
                <a:solidFill>
                  <a:srgbClr val="FF00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1432" y="1483832"/>
            <a:ext cx="202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визначення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8810" y="2152647"/>
            <a:ext cx="1550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приклад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8810" y="2733411"/>
            <a:ext cx="161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примітка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378810" y="3480917"/>
            <a:ext cx="16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важливо!</a:t>
            </a:r>
            <a:endParaRPr lang="ru-RU" sz="2400" dirty="0"/>
          </a:p>
        </p:txBody>
      </p:sp>
      <p:sp>
        <p:nvSpPr>
          <p:cNvPr id="16" name="Text Box 2"/>
          <p:cNvSpPr txBox="1"/>
          <p:nvPr/>
        </p:nvSpPr>
        <p:spPr>
          <a:xfrm>
            <a:off x="481376" y="412378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3669" y="4270519"/>
            <a:ext cx="1579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</a:t>
            </a:r>
            <a:r>
              <a:rPr lang="ru-RU" sz="2400" dirty="0" smtClean="0"/>
              <a:t>теорема</a:t>
            </a:r>
            <a:endParaRPr lang="ru-RU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8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Action Button: Custom 21">
              <a:hlinkClick r:id="rId6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097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Однорідні лінійні рекурентні відношення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271463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Рекурсивне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відношення вигляду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ctr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- 2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- 3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… +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ƒ(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називають </a:t>
            </a:r>
            <a:r>
              <a:rPr lang="uk-UA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лінійним рекурентним відношенням порядку р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71463" algn="just">
              <a:lnSpc>
                <a:spcPct val="120000"/>
              </a:lnSpc>
              <a:buNone/>
              <a:defRPr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Рекурентне відношення вигляду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271463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- 1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- 2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- 3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називають  </a:t>
            </a:r>
            <a:r>
              <a:rPr lang="uk-UA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лінійним однорідним рекурентним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відношенням порядку</a:t>
            </a:r>
            <a:r>
              <a:rPr lang="uk-UA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(показник степеня кожного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дорівнює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uk-UA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uk-UA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i="1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3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+ 4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- не лінійне, </a:t>
            </a:r>
            <a:b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i="1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3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nа</a:t>
            </a:r>
            <a:r>
              <a:rPr lang="uk-UA" sz="28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- лінійне</a:t>
            </a:r>
            <a:r>
              <a:rPr lang="uk-UA" dirty="0">
                <a:solidFill>
                  <a:schemeClr val="tx2"/>
                </a:solidFill>
              </a:rPr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700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4 з 25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09" y="1412775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09" y="285293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92" y="4869160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12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7479"/>
          </a:xfrm>
        </p:spPr>
        <p:txBody>
          <a:bodyPr>
            <a:normAutofit/>
          </a:bodyPr>
          <a:lstStyle/>
          <a:p>
            <a:pPr marL="0" indent="271463" algn="just">
              <a:buNone/>
              <a:defRPr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Лінійне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рекурсивне відношення вигляду</a:t>
            </a:r>
          </a:p>
          <a:p>
            <a:pPr marL="0" indent="271463" algn="just">
              <a:spcBef>
                <a:spcPts val="0"/>
              </a:spcBef>
              <a:buNone/>
              <a:defRPr/>
            </a:pP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- 3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p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ƒ(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≠ 0</a:t>
            </a:r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константами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1 ≤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лінійним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рекурентним відношенням з постійними коефіцієнтами порядку р</a:t>
            </a:r>
            <a:r>
              <a:rPr lang="uk-UA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uk-UA" sz="2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uk-UA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 algn="just">
              <a:buNone/>
              <a:defRPr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Лінійне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рекурентне відношення вигляду</a:t>
            </a:r>
          </a:p>
          <a:p>
            <a:pPr marL="0" indent="271463" algn="ctr">
              <a:spcBef>
                <a:spcPts val="0"/>
              </a:spcBef>
              <a:buNone/>
              <a:defRPr/>
            </a:pP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- 2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- 3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p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≠ 0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постійними коефіцієнтами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6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при 1 ≤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лінійним однорідним рекурентним відношенням з</a:t>
            </a:r>
            <a:r>
              <a:rPr lang="en-US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постійними коефіцієнтами порядку р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700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5 з 25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80" y="76470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" y="321297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01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003503"/>
          </a:xfrm>
        </p:spPr>
        <p:txBody>
          <a:bodyPr>
            <a:normAutofit fontScale="47500" lnSpcReduction="20000"/>
          </a:bodyPr>
          <a:lstStyle/>
          <a:p>
            <a:pPr marL="0" indent="271463">
              <a:lnSpc>
                <a:spcPct val="120000"/>
              </a:lnSpc>
              <a:spcBef>
                <a:spcPts val="0"/>
              </a:spcBef>
              <a:buFont typeface="Wingdings 3" pitchFamily="18" charset="2"/>
              <a:buNone/>
              <a:tabLst>
                <a:tab pos="363538" algn="l"/>
              </a:tabLst>
              <a:defRPr/>
            </a:pPr>
            <a:r>
              <a:rPr lang="uk-UA" sz="5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Розв'язати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рекурсивну функцію</a:t>
            </a:r>
          </a:p>
          <a:p>
            <a:pPr marL="0" indent="271463">
              <a:lnSpc>
                <a:spcPct val="120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uk-UA" sz="51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2, </a:t>
            </a:r>
          </a:p>
          <a:p>
            <a:pPr marL="0" indent="271463">
              <a:lnSpc>
                <a:spcPct val="120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uk-UA" sz="51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10,</a:t>
            </a:r>
          </a:p>
          <a:p>
            <a:pPr marL="0" indent="271463">
              <a:lnSpc>
                <a:spcPct val="120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uk-UA" sz="51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5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51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51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- 1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- 6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51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51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- 2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 2.</a:t>
            </a:r>
          </a:p>
          <a:p>
            <a:pPr marL="0" indent="271463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Складемо характеристичне рівняння: </a:t>
            </a:r>
            <a:b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51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5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- 6  або  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51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- 5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+ 6 = 0. </a:t>
            </a:r>
          </a:p>
          <a:p>
            <a:pPr marL="0" indent="271463">
              <a:lnSpc>
                <a:spcPct val="120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Розкладемо на множники: (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- 2)(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- 3) = 0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2 або 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3. </a:t>
            </a:r>
          </a:p>
          <a:p>
            <a:pPr marL="0" indent="271463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sz="51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Загальний розв'язок 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відношення 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51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5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51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51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- 1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- 6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51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51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- 2 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має вигляд </a:t>
            </a:r>
            <a:r>
              <a:rPr lang="uk-UA" sz="51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5100" b="1" i="1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5100" b="1" i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51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5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5100" b="1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5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51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5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5100" b="1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271463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51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51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51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+ 3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2 та 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51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51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51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4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+ 9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10. </a:t>
            </a:r>
          </a:p>
          <a:p>
            <a:pPr marL="0" indent="271463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Розв'язуючи систему рівнянь </a:t>
            </a:r>
          </a:p>
          <a:p>
            <a:pPr marL="0" indent="271463">
              <a:lnSpc>
                <a:spcPct val="120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+ 3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2</a:t>
            </a:r>
          </a:p>
          <a:p>
            <a:pPr marL="0" indent="271463">
              <a:lnSpc>
                <a:spcPct val="120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+ 9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10 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отримуємо 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-2 та </a:t>
            </a:r>
            <a:r>
              <a:rPr lang="uk-UA" sz="5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2, тому </a:t>
            </a:r>
            <a:r>
              <a:rPr lang="uk-UA" sz="51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5100" b="1" i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5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-2 </a:t>
            </a:r>
            <a:r>
              <a:rPr lang="uk-UA" sz="5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 </a:t>
            </a:r>
            <a:r>
              <a:rPr lang="uk-UA" sz="5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5100" b="1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5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uk-UA" sz="5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 </a:t>
            </a:r>
            <a:r>
              <a:rPr lang="uk-UA" sz="5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5100" b="1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5100" i="1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700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6 з 25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42" y="404664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87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620688"/>
                <a:ext cx="8640960" cy="5859487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 ТЕОРЕМА</a:t>
                </a:r>
                <a:r>
                  <a:rPr lang="uk-UA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5.1.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Для кутів </a:t>
                </a:r>
                <a14:m>
                  <m:oMath xmlns:m="http://schemas.openxmlformats.org/officeDocument/2006/math"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𝛼</m:t>
                    </m:r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та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chemeClr val="tx2"/>
                        </a:solidFill>
                        <a:latin typeface="Cambria Math"/>
                      </a:rPr>
                      <m:t>𝛽</m:t>
                    </m:r>
                  </m:oMath>
                </a14:m>
                <a:endParaRPr lang="ru-RU" sz="2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3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ru-RU" sz="23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30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ru-RU" sz="23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3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𝛼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3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3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ru-RU" sz="23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3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𝛼</m:t>
                              </m:r>
                            </m:e>
                          </m:d>
                        </m:e>
                      </m:d>
                      <m:d>
                        <m:dPr>
                          <m:ctrlPr>
                            <a:rPr lang="ru-RU" sz="23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ru-RU" sz="23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30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ru-RU" sz="23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3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𝛽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3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3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ru-RU" sz="23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3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𝛽</m:t>
                              </m:r>
                            </m:e>
                          </m:d>
                        </m:e>
                      </m:d>
                      <m:r>
                        <a:rPr lang="en-US" sz="2300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ru-RU" sz="23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30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ru-RU" sz="23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3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𝛼</m:t>
                              </m:r>
                              <m:r>
                                <a:rPr lang="en-US" sz="23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3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𝛽</m:t>
                              </m:r>
                            </m:e>
                          </m:d>
                          <m:r>
                            <a:rPr lang="en-US" sz="23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3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𝑖𝑠𝑖𝑛</m:t>
                          </m:r>
                          <m:r>
                            <a:rPr lang="en-US" sz="23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3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𝛼</m:t>
                          </m:r>
                          <m:r>
                            <a:rPr lang="en-US" sz="23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3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𝛽</m:t>
                          </m:r>
                          <m:r>
                            <a:rPr lang="en-US" sz="23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ru-RU" sz="23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271463">
                  <a:spcBef>
                    <a:spcPts val="1200"/>
                  </a:spcBef>
                  <a:buNone/>
                </a:pPr>
                <a:r>
                  <a:rPr lang="uk-UA" sz="24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НАСЛІДОК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en-US" sz="2400" b="0" i="1" smtClean="0">
                                <a:solidFill>
                                  <a:schemeClr val="tx2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tx2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400" b="0" i="1" smtClean="0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𝜃</m:t>
                            </m:r>
                            <m:r>
                              <a:rPr lang="en-US" sz="2400" b="0" i="1" smtClean="0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𝑖𝑠𝑖𝑛</m:t>
                            </m:r>
                            <m:r>
                              <a:rPr lang="en-US" sz="2400" b="0" i="1" smtClean="0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𝜃</m:t>
                            </m:r>
                            <m:r>
                              <a:rPr lang="en-US" sz="2400" b="0" i="1" smtClean="0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)</m:t>
                            </m:r>
                          </m:e>
                        </m:func>
                      </m:e>
                      <m:sup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𝜃</m:t>
                        </m:r>
                      </m:e>
                    </m:func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𝑖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uk-UA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271463">
                  <a:spcBef>
                    <a:spcPts val="1800"/>
                  </a:spcBef>
                  <a:buNone/>
                </a:pPr>
                <a:r>
                  <a:rPr lang="uk-UA" sz="24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ТЕОРЕМА </a:t>
                </a:r>
                <a:r>
                  <a:rPr lang="uk-UA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5.2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4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Муавр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). Для довільного кута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θ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має місце рівність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tx2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𝜃</m:t>
                            </m:r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𝑖𝑠𝑖𝑛</m:t>
                            </m:r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𝜃</m:t>
                            </m:r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)</m:t>
                            </m:r>
                          </m:e>
                        </m:func>
                      </m:e>
                      <m:sup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𝑘</m:t>
                        </m:r>
                      </m:sup>
                    </m:sSup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𝜃</m:t>
                        </m:r>
                      </m:e>
                    </m:func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𝑖</m:t>
                    </m:r>
                    <m:func>
                      <m:func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).</a:t>
                </a:r>
                <a:r>
                  <a:rPr lang="en-US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266700">
                  <a:buFont typeface="Wingdings 3" pitchFamily="18" charset="2"/>
                  <a:buNone/>
                  <a:defRPr/>
                </a:pPr>
                <a:endParaRPr lang="en-US" sz="2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266700">
                  <a:buFont typeface="Wingdings 3" pitchFamily="18" charset="2"/>
                  <a:buNone/>
                  <a:defRPr/>
                </a:pP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За теоремою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Піфагора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𝑝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en-US" sz="2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266700">
                  <a:buFont typeface="Wingdings 3" pitchFamily="18" charset="2"/>
                  <a:buNone/>
                  <a:defRPr/>
                </a:pP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За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означенням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𝜃</m:t>
                        </m:r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𝑝</m:t>
                            </m:r>
                          </m:den>
                        </m:f>
                      </m:e>
                    </m:func>
                  </m:oMath>
                </a14:m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a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𝜃</m:t>
                        </m:r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𝑝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en-US" sz="2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266700">
                  <a:buFont typeface="Wingdings 3" pitchFamily="18" charset="2"/>
                  <a:buNone/>
                  <a:defRPr/>
                </a:pP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𝑎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+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𝑏𝑖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𝑝</m:t>
                            </m:r>
                          </m:den>
                        </m:f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𝑖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𝑝</m:t>
                            </m:r>
                          </m:den>
                        </m:f>
                      </m:e>
                    </m:d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</a:rPr>
                              <m:t>𝜃</m:t>
                            </m:r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</a:rPr>
                              <m:t>𝑖𝑠𝑖𝑛</m:t>
                            </m:r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266700">
                  <a:buFont typeface="Wingdings 3" pitchFamily="18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k-UA" sz="2400" i="1" smtClean="0">
                              <a:solidFill>
                                <a:schemeClr val="tx2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𝑏𝑖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/>
                          <a:cs typeface="Times New Roman" pitchFamily="18" charset="0"/>
                        </a:rPr>
                        <m:t>𝑐𝑜𝑠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/>
                          <a:cs typeface="Times New Roman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𝜃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𝑖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k-UA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620688"/>
                <a:ext cx="8640960" cy="5859487"/>
              </a:xfrm>
              <a:blipFill rotWithShape="1">
                <a:blip r:embed="rId2"/>
                <a:stretch>
                  <a:fillRect l="-1058" t="-8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6171875" y="3386902"/>
            <a:ext cx="2448272" cy="1512168"/>
            <a:chOff x="1835696" y="2204864"/>
            <a:chExt cx="2448272" cy="1512168"/>
          </a:xfrm>
        </p:grpSpPr>
        <p:grpSp>
          <p:nvGrpSpPr>
            <p:cNvPr id="20" name="Group 19"/>
            <p:cNvGrpSpPr/>
            <p:nvPr/>
          </p:nvGrpSpPr>
          <p:grpSpPr>
            <a:xfrm>
              <a:off x="1835696" y="2204864"/>
              <a:ext cx="2448272" cy="1512168"/>
              <a:chOff x="1835696" y="2204864"/>
              <a:chExt cx="2448272" cy="1512168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1835696" y="3356992"/>
                <a:ext cx="244827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V="1">
                <a:off x="2123728" y="2204864"/>
                <a:ext cx="0" cy="151216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2123728" y="2708920"/>
                <a:ext cx="576064" cy="648072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699792" y="2708920"/>
                <a:ext cx="0" cy="648072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2123728" y="270892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80181" y="333706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57066" y="290536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93087" y="2339588"/>
              <a:ext cx="909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bi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12694" y="6446439"/>
            <a:ext cx="5700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7 з 25</a:t>
            </a:r>
            <a:endParaRPr lang="ru-RU" sz="16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28" name="Action Button: Back or Previous 2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Action Button: Beginning 2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Action Button: Forward or Next 2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Action Button: End 3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Action Button: Custom 3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40" name="Text Box 2"/>
          <p:cNvSpPr txBox="1"/>
          <p:nvPr/>
        </p:nvSpPr>
        <p:spPr>
          <a:xfrm>
            <a:off x="-108520" y="404664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1" name="Text Box 2"/>
          <p:cNvSpPr txBox="1"/>
          <p:nvPr/>
        </p:nvSpPr>
        <p:spPr>
          <a:xfrm>
            <a:off x="-114694" y="1916832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370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Неоднорідні лінійні рекурентні відношення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271463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uk-UA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5.3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задовольняє рівнянню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+…+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endParaRPr lang="uk-UA" sz="2400" i="1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частковий розв’язок рівняння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+…+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Тоді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 розв’язком рівняння 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 - 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+…+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p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 </a:t>
            </a: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spcBef>
                <a:spcPts val="600"/>
              </a:spcBef>
              <a:buNone/>
              <a:defRPr/>
            </a:pPr>
            <a:r>
              <a:rPr lang="uk-UA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5.4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 розв’язок рівняння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– 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+…+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p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Тоді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кожен розв’язок рівняння 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+…+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n-p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має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вигляд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розв’язок рівняння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i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+…+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p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ru-RU" dirty="0"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700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8 з 25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1" name="Text Box 2"/>
          <p:cNvSpPr txBox="1"/>
          <p:nvPr/>
        </p:nvSpPr>
        <p:spPr>
          <a:xfrm>
            <a:off x="-108520" y="1124744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/>
          <p:nvPr/>
        </p:nvSpPr>
        <p:spPr>
          <a:xfrm>
            <a:off x="-99087" y="3573016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692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137150"/>
          </a:xfrm>
        </p:spPr>
        <p:txBody>
          <a:bodyPr>
            <a:normAutofit fontScale="77500" lnSpcReduction="20000"/>
          </a:bodyPr>
          <a:lstStyle/>
          <a:p>
            <a:pPr marL="0" indent="271463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5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- 4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+ 3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Характеристичний многочлен: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- 5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+ 4, однорідне рекурентне відношення: </a:t>
            </a:r>
            <a:b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Припустимо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має вигляд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Підставимо цей вираз у рекурентне відношення: </a:t>
            </a: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5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- 4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+ 3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або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- 4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+ 12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 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- 4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+ 12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-6. </a:t>
            </a: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загальний розв’язок для </a:t>
            </a: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i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5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- 4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+ 3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b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має вигляд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- 6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700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2. Деякі спец. питання теорії рекурсії. Слайд 9 з 25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" y="764704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44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488</TotalTime>
  <Words>2823</Words>
  <Application>Microsoft Office PowerPoint</Application>
  <PresentationFormat>On-screen Show (4:3)</PresentationFormat>
  <Paragraphs>352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cdb2004138l</vt:lpstr>
      <vt:lpstr>Деякі спеціальні питання теорії рекурсії</vt:lpstr>
      <vt:lpstr>План</vt:lpstr>
      <vt:lpstr>Умовні позначення</vt:lpstr>
      <vt:lpstr>Однорідні лінійні рекурентні відношення</vt:lpstr>
      <vt:lpstr>PowerPoint Presentation</vt:lpstr>
      <vt:lpstr>PowerPoint Presentation</vt:lpstr>
      <vt:lpstr>PowerPoint Presentation</vt:lpstr>
      <vt:lpstr>Неоднорідні лінійні рекурентні відношення</vt:lpstr>
      <vt:lpstr>PowerPoint Presentation</vt:lpstr>
      <vt:lpstr>PowerPoint Presentation</vt:lpstr>
      <vt:lpstr>Скінчені різниці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Факторіальні многочлени</vt:lpstr>
      <vt:lpstr>PowerPoint Presentation</vt:lpstr>
      <vt:lpstr>PowerPoint Presentation</vt:lpstr>
      <vt:lpstr>PowerPoint Presentation</vt:lpstr>
      <vt:lpstr>PowerPoint Presentation</vt:lpstr>
      <vt:lpstr>Додавання різниць</vt:lpstr>
      <vt:lpstr>Література до лекції</vt:lpstr>
      <vt:lpstr>Дякую за увагу</vt:lpstr>
    </vt:vector>
  </TitlesOfParts>
  <Company>DataArt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Деякі спеціальні питання теорії рекурсії</dc:title>
  <dc:creator>Азадова Эллина Валерьевна</dc:creator>
  <cp:lastModifiedBy>Азадова Эллина Валерьевна</cp:lastModifiedBy>
  <cp:revision>102</cp:revision>
  <dcterms:created xsi:type="dcterms:W3CDTF">2011-07-28T06:36:41Z</dcterms:created>
  <dcterms:modified xsi:type="dcterms:W3CDTF">2011-08-30T09:49:02Z</dcterms:modified>
</cp:coreProperties>
</file>